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3" roundtripDataSignature="AMtx7mgwGnwO6GfJQpTDdivEA3INCM6J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EE0C5FA-B7EE-442F-A1EE-D817B69C6098}">
  <a:tblStyle styleId="{2EE0C5FA-B7EE-442F-A1EE-D817B69C6098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CEEE7"/>
          </a:solidFill>
        </a:fill>
      </a:tcStyle>
    </a:wholeTbl>
    <a:band1H>
      <a:tcTxStyle b="off" i="off"/>
      <a:tcStyle>
        <a:fill>
          <a:solidFill>
            <a:srgbClr val="F9DCC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F9DCCA"/>
          </a:solidFill>
        </a:fill>
      </a:tcStyle>
    </a:band1V>
    <a:band2V>
      <a:tcTxStyle b="off" i="off"/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customschemas.google.com/relationships/presentationmetadata" Target="metadata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0" name="Google Shape;20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4" name="Google Shape;25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1" name="Google Shape;26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7" name="Google Shape;26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3" name="Google Shape;27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9" name="Google Shape;27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5" name="Google Shape;28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91" name="Google Shape;291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97" name="Google Shape;297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3" name="Google Shape;30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9" name="Google Shape;309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6" name="Google Shape;20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5" name="Google Shape;315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1" name="Google Shape;321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7" name="Google Shape;327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33" name="Google Shape;333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39" name="Google Shape;339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45" name="Google Shape;345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1ea8d02662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51" name="Google Shape;351;g1ea8d02662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57" name="Google Shape;357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2" name="Google Shape;21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8" name="Google Shape;21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4" name="Google Shape;22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0" name="Google Shape;23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6" name="Google Shape;23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2" name="Google Shape;24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8" name="Google Shape;24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3" name="Google Shape;13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4242851"/>
            <a:ext cx="8968084" cy="275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4" name="Google Shape;1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1716" y="4243845"/>
            <a:ext cx="3077108" cy="27694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9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29"/>
          <p:cNvSpPr txBox="1"/>
          <p:nvPr>
            <p:ph type="ctrTitle"/>
          </p:nvPr>
        </p:nvSpPr>
        <p:spPr>
          <a:xfrm>
            <a:off x="680322" y="2733709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9"/>
          <p:cNvSpPr txBox="1"/>
          <p:nvPr>
            <p:ph idx="1" type="subTitle"/>
          </p:nvPr>
        </p:nvSpPr>
        <p:spPr>
          <a:xfrm>
            <a:off x="680322" y="4394039"/>
            <a:ext cx="8144134" cy="111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29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9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9"/>
          <p:cNvSpPr txBox="1"/>
          <p:nvPr>
            <p:ph idx="12" type="sldNum"/>
          </p:nvPr>
        </p:nvSpPr>
        <p:spPr>
          <a:xfrm>
            <a:off x="9255346" y="2750337"/>
            <a:ext cx="1171888" cy="1356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 Panorâmica com Legenda">
  <p:cSld name="Foto Panorâmica com Legenda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04" name="Google Shape;104;p3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05" name="Google Shape;105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8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8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8"/>
          <p:cNvSpPr txBox="1"/>
          <p:nvPr>
            <p:ph type="title"/>
          </p:nvPr>
        </p:nvSpPr>
        <p:spPr>
          <a:xfrm>
            <a:off x="680322" y="4711616"/>
            <a:ext cx="9613859" cy="4530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38"/>
          <p:cNvSpPr/>
          <p:nvPr>
            <p:ph idx="2" type="pic"/>
          </p:nvPr>
        </p:nvSpPr>
        <p:spPr>
          <a:xfrm>
            <a:off x="680322" y="609597"/>
            <a:ext cx="9613859" cy="3589575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392"/>
              </a:srgbClr>
            </a:outerShdw>
          </a:effectLst>
        </p:spPr>
      </p:sp>
      <p:sp>
        <p:nvSpPr>
          <p:cNvPr id="110" name="Google Shape;110;p38"/>
          <p:cNvSpPr txBox="1"/>
          <p:nvPr>
            <p:ph idx="1" type="body"/>
          </p:nvPr>
        </p:nvSpPr>
        <p:spPr>
          <a:xfrm>
            <a:off x="680319" y="5169583"/>
            <a:ext cx="9613862" cy="622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1" name="Google Shape;111;p38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38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8"/>
          <p:cNvSpPr txBox="1"/>
          <p:nvPr>
            <p:ph idx="12" type="sldNum"/>
          </p:nvPr>
        </p:nvSpPr>
        <p:spPr>
          <a:xfrm>
            <a:off x="10729455" y="4711309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Legenda">
  <p:cSld name="Título e Legenda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15" name="Google Shape;115;p3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16" name="Google Shape;116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3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39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39"/>
          <p:cNvSpPr txBox="1"/>
          <p:nvPr>
            <p:ph type="title"/>
          </p:nvPr>
        </p:nvSpPr>
        <p:spPr>
          <a:xfrm>
            <a:off x="680322" y="609597"/>
            <a:ext cx="9613858" cy="3592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39"/>
          <p:cNvSpPr txBox="1"/>
          <p:nvPr>
            <p:ph idx="1" type="body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1" name="Google Shape;121;p39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9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39"/>
          <p:cNvSpPr txBox="1"/>
          <p:nvPr>
            <p:ph idx="12" type="sldNum"/>
          </p:nvPr>
        </p:nvSpPr>
        <p:spPr>
          <a:xfrm>
            <a:off x="10729455" y="471161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ção com Legenda">
  <p:cSld name="Citação com Legenda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25" name="Google Shape;125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26" name="Google Shape;126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4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4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40"/>
          <p:cNvSpPr txBox="1"/>
          <p:nvPr>
            <p:ph type="title"/>
          </p:nvPr>
        </p:nvSpPr>
        <p:spPr>
          <a:xfrm>
            <a:off x="1127856" y="609598"/>
            <a:ext cx="8718877" cy="30360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40"/>
          <p:cNvSpPr txBox="1"/>
          <p:nvPr>
            <p:ph idx="1" type="body"/>
          </p:nvPr>
        </p:nvSpPr>
        <p:spPr>
          <a:xfrm>
            <a:off x="1402288" y="3653379"/>
            <a:ext cx="8156579" cy="548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1" name="Google Shape;131;p40"/>
          <p:cNvSpPr txBox="1"/>
          <p:nvPr>
            <p:ph idx="2" type="body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2" name="Google Shape;132;p40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40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40"/>
          <p:cNvSpPr txBox="1"/>
          <p:nvPr>
            <p:ph idx="12" type="sldNum"/>
          </p:nvPr>
        </p:nvSpPr>
        <p:spPr>
          <a:xfrm>
            <a:off x="10729455" y="470992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35" name="Google Shape;135;p40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i="0" lang="pt-BR" sz="7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40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i="0" lang="pt-BR" sz="7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rtão de Nome">
  <p:cSld name="Cartão de Nome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38" name="Google Shape;138;p4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39" name="Google Shape;139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41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4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41"/>
          <p:cNvSpPr txBox="1"/>
          <p:nvPr>
            <p:ph type="title"/>
          </p:nvPr>
        </p:nvSpPr>
        <p:spPr>
          <a:xfrm>
            <a:off x="680319" y="4711615"/>
            <a:ext cx="9613862" cy="5885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41"/>
          <p:cNvSpPr txBox="1"/>
          <p:nvPr>
            <p:ph idx="1" type="body"/>
          </p:nvPr>
        </p:nvSpPr>
        <p:spPr>
          <a:xfrm>
            <a:off x="680320" y="5300149"/>
            <a:ext cx="9613862" cy="502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4" name="Google Shape;144;p41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41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41"/>
          <p:cNvSpPr txBox="1"/>
          <p:nvPr>
            <p:ph idx="12" type="sldNum"/>
          </p:nvPr>
        </p:nvSpPr>
        <p:spPr>
          <a:xfrm>
            <a:off x="10729455" y="470992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nas">
  <p:cSld name="3 Colunas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48" name="Google Shape;148;p4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49" name="Google Shape;149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42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4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42"/>
          <p:cNvSpPr txBox="1"/>
          <p:nvPr>
            <p:ph type="title"/>
          </p:nvPr>
        </p:nvSpPr>
        <p:spPr>
          <a:xfrm>
            <a:off x="669222" y="753228"/>
            <a:ext cx="9624960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42"/>
          <p:cNvSpPr txBox="1"/>
          <p:nvPr>
            <p:ph idx="1" type="body"/>
          </p:nvPr>
        </p:nvSpPr>
        <p:spPr>
          <a:xfrm>
            <a:off x="660946" y="2336873"/>
            <a:ext cx="3070034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4" name="Google Shape;154;p42"/>
          <p:cNvSpPr txBox="1"/>
          <p:nvPr>
            <p:ph idx="2" type="body"/>
          </p:nvPr>
        </p:nvSpPr>
        <p:spPr>
          <a:xfrm>
            <a:off x="680322" y="3022673"/>
            <a:ext cx="3049702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5" name="Google Shape;155;p42"/>
          <p:cNvSpPr txBox="1"/>
          <p:nvPr>
            <p:ph idx="3" type="body"/>
          </p:nvPr>
        </p:nvSpPr>
        <p:spPr>
          <a:xfrm>
            <a:off x="3956025" y="233687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6" name="Google Shape;156;p42"/>
          <p:cNvSpPr txBox="1"/>
          <p:nvPr>
            <p:ph idx="4" type="body"/>
          </p:nvPr>
        </p:nvSpPr>
        <p:spPr>
          <a:xfrm>
            <a:off x="3945470" y="3022673"/>
            <a:ext cx="3063240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7" name="Google Shape;157;p42"/>
          <p:cNvSpPr txBox="1"/>
          <p:nvPr>
            <p:ph idx="5" type="body"/>
          </p:nvPr>
        </p:nvSpPr>
        <p:spPr>
          <a:xfrm>
            <a:off x="7224156" y="2336873"/>
            <a:ext cx="307002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8" name="Google Shape;158;p42"/>
          <p:cNvSpPr txBox="1"/>
          <p:nvPr>
            <p:ph idx="6" type="body"/>
          </p:nvPr>
        </p:nvSpPr>
        <p:spPr>
          <a:xfrm>
            <a:off x="7224156" y="3022673"/>
            <a:ext cx="3070025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9" name="Google Shape;159;p42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42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42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nas de Imagem">
  <p:cSld name="3 Colunas de Imagem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63" name="Google Shape;163;p4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64" name="Google Shape;164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43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43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43"/>
          <p:cNvSpPr txBox="1"/>
          <p:nvPr>
            <p:ph type="title"/>
          </p:nvPr>
        </p:nvSpPr>
        <p:spPr>
          <a:xfrm>
            <a:off x="680322" y="753228"/>
            <a:ext cx="9613860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43"/>
          <p:cNvSpPr txBox="1"/>
          <p:nvPr>
            <p:ph idx="1" type="body"/>
          </p:nvPr>
        </p:nvSpPr>
        <p:spPr>
          <a:xfrm>
            <a:off x="680318" y="4297503"/>
            <a:ext cx="304970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69" name="Google Shape;169;p43"/>
          <p:cNvSpPr/>
          <p:nvPr>
            <p:ph idx="2" type="pic"/>
          </p:nvPr>
        </p:nvSpPr>
        <p:spPr>
          <a:xfrm>
            <a:off x="680318" y="2336873"/>
            <a:ext cx="3049705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352"/>
              </a:srgbClr>
            </a:outerShdw>
          </a:effectLst>
        </p:spPr>
      </p:sp>
      <p:sp>
        <p:nvSpPr>
          <p:cNvPr id="170" name="Google Shape;170;p43"/>
          <p:cNvSpPr txBox="1"/>
          <p:nvPr>
            <p:ph idx="3" type="body"/>
          </p:nvPr>
        </p:nvSpPr>
        <p:spPr>
          <a:xfrm>
            <a:off x="680318" y="4873765"/>
            <a:ext cx="3049705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1" name="Google Shape;171;p43"/>
          <p:cNvSpPr txBox="1"/>
          <p:nvPr>
            <p:ph idx="4" type="body"/>
          </p:nvPr>
        </p:nvSpPr>
        <p:spPr>
          <a:xfrm>
            <a:off x="3945471" y="429750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2" name="Google Shape;172;p43"/>
          <p:cNvSpPr/>
          <p:nvPr>
            <p:ph idx="5" type="pic"/>
          </p:nvPr>
        </p:nvSpPr>
        <p:spPr>
          <a:xfrm>
            <a:off x="3945470" y="2336873"/>
            <a:ext cx="3063240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352"/>
              </a:srgbClr>
            </a:outerShdw>
          </a:effectLst>
        </p:spPr>
      </p:sp>
      <p:sp>
        <p:nvSpPr>
          <p:cNvPr id="173" name="Google Shape;173;p43"/>
          <p:cNvSpPr txBox="1"/>
          <p:nvPr>
            <p:ph idx="6" type="body"/>
          </p:nvPr>
        </p:nvSpPr>
        <p:spPr>
          <a:xfrm>
            <a:off x="3944117" y="4873764"/>
            <a:ext cx="3067297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4" name="Google Shape;174;p43"/>
          <p:cNvSpPr txBox="1"/>
          <p:nvPr>
            <p:ph idx="7" type="body"/>
          </p:nvPr>
        </p:nvSpPr>
        <p:spPr>
          <a:xfrm>
            <a:off x="7230678" y="4297503"/>
            <a:ext cx="306350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5" name="Google Shape;175;p43"/>
          <p:cNvSpPr/>
          <p:nvPr>
            <p:ph idx="8" type="pic"/>
          </p:nvPr>
        </p:nvSpPr>
        <p:spPr>
          <a:xfrm>
            <a:off x="7230677" y="2336873"/>
            <a:ext cx="3063505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352"/>
              </a:srgbClr>
            </a:outerShdw>
          </a:effectLst>
        </p:spPr>
      </p:sp>
      <p:sp>
        <p:nvSpPr>
          <p:cNvPr id="176" name="Google Shape;176;p43"/>
          <p:cNvSpPr txBox="1"/>
          <p:nvPr>
            <p:ph idx="9" type="body"/>
          </p:nvPr>
        </p:nvSpPr>
        <p:spPr>
          <a:xfrm>
            <a:off x="7230553" y="4873762"/>
            <a:ext cx="3067563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7" name="Google Shape;177;p43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43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43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81" name="Google Shape;181;p4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82" name="Google Shape;182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4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44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44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44"/>
          <p:cNvSpPr txBox="1"/>
          <p:nvPr>
            <p:ph idx="1" type="body"/>
          </p:nvPr>
        </p:nvSpPr>
        <p:spPr>
          <a:xfrm rot="5400000">
            <a:off x="3687594" y="-670400"/>
            <a:ext cx="3599316" cy="9613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7" name="Google Shape;187;p44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44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44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45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45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45"/>
          <p:cNvSpPr txBox="1"/>
          <p:nvPr>
            <p:ph type="title"/>
          </p:nvPr>
        </p:nvSpPr>
        <p:spPr>
          <a:xfrm rot="5400000">
            <a:off x="8489252" y="2249576"/>
            <a:ext cx="4353760" cy="10738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45"/>
          <p:cNvSpPr txBox="1"/>
          <p:nvPr>
            <p:ph idx="1" type="body"/>
          </p:nvPr>
        </p:nvSpPr>
        <p:spPr>
          <a:xfrm rot="5400000">
            <a:off x="2452030" y="-1162110"/>
            <a:ext cx="5326589" cy="88700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5" name="Google Shape;195;p45"/>
          <p:cNvSpPr txBox="1"/>
          <p:nvPr>
            <p:ph idx="10" type="dt"/>
          </p:nvPr>
        </p:nvSpPr>
        <p:spPr>
          <a:xfrm>
            <a:off x="6807126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45"/>
          <p:cNvSpPr txBox="1"/>
          <p:nvPr>
            <p:ph idx="11" type="ftr"/>
          </p:nvPr>
        </p:nvSpPr>
        <p:spPr>
          <a:xfrm>
            <a:off x="680321" y="5936188"/>
            <a:ext cx="612680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45"/>
          <p:cNvSpPr txBox="1"/>
          <p:nvPr>
            <p:ph idx="12" type="sldNum"/>
          </p:nvPr>
        </p:nvSpPr>
        <p:spPr>
          <a:xfrm>
            <a:off x="10097550" y="5398633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23" name="Google Shape;23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24" name="Google Shape;24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30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3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0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0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30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0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0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33" name="Google Shape;33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" y="4086907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34" name="Google Shape;34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4" y="4087901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31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31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31"/>
          <p:cNvSpPr txBox="1"/>
          <p:nvPr>
            <p:ph type="title"/>
          </p:nvPr>
        </p:nvSpPr>
        <p:spPr>
          <a:xfrm>
            <a:off x="680322" y="2869895"/>
            <a:ext cx="961386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1"/>
          <p:cNvSpPr txBox="1"/>
          <p:nvPr>
            <p:ph idx="1" type="body"/>
          </p:nvPr>
        </p:nvSpPr>
        <p:spPr>
          <a:xfrm>
            <a:off x="680322" y="4232171"/>
            <a:ext cx="9613860" cy="17040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31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1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2" type="sldNum"/>
          </p:nvPr>
        </p:nvSpPr>
        <p:spPr>
          <a:xfrm>
            <a:off x="10729455" y="286989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43" name="Google Shape;43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44" name="Google Shape;44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32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3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32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2"/>
          <p:cNvSpPr txBox="1"/>
          <p:nvPr>
            <p:ph idx="1" type="body"/>
          </p:nvPr>
        </p:nvSpPr>
        <p:spPr>
          <a:xfrm>
            <a:off x="680320" y="2336873"/>
            <a:ext cx="4698358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32"/>
          <p:cNvSpPr txBox="1"/>
          <p:nvPr>
            <p:ph idx="2" type="body"/>
          </p:nvPr>
        </p:nvSpPr>
        <p:spPr>
          <a:xfrm>
            <a:off x="5594123" y="2336873"/>
            <a:ext cx="4700058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32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2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2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54" name="Google Shape;54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55" name="Google Shape;55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33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33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3"/>
          <p:cNvSpPr txBox="1"/>
          <p:nvPr>
            <p:ph type="title"/>
          </p:nvPr>
        </p:nvSpPr>
        <p:spPr>
          <a:xfrm>
            <a:off x="680319" y="753229"/>
            <a:ext cx="9613863" cy="10809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3"/>
          <p:cNvSpPr txBox="1"/>
          <p:nvPr>
            <p:ph idx="1" type="body"/>
          </p:nvPr>
        </p:nvSpPr>
        <p:spPr>
          <a:xfrm>
            <a:off x="906350" y="2336873"/>
            <a:ext cx="4472327" cy="6931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0" name="Google Shape;60;p33"/>
          <p:cNvSpPr txBox="1"/>
          <p:nvPr>
            <p:ph idx="2" type="body"/>
          </p:nvPr>
        </p:nvSpPr>
        <p:spPr>
          <a:xfrm>
            <a:off x="680322" y="3030008"/>
            <a:ext cx="4698355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3"/>
          <p:cNvSpPr txBox="1"/>
          <p:nvPr>
            <p:ph idx="3" type="body"/>
          </p:nvPr>
        </p:nvSpPr>
        <p:spPr>
          <a:xfrm>
            <a:off x="5820154" y="2336873"/>
            <a:ext cx="4474028" cy="6920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2" name="Google Shape;62;p33"/>
          <p:cNvSpPr txBox="1"/>
          <p:nvPr>
            <p:ph idx="4" type="body"/>
          </p:nvPr>
        </p:nvSpPr>
        <p:spPr>
          <a:xfrm>
            <a:off x="5594123" y="3030008"/>
            <a:ext cx="4700059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33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3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3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67" name="Google Shape;67;p3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68" name="Google Shape;68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34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34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4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4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4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Short.png" id="76" name="Google Shape;76;p3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3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35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5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5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82" name="Google Shape;82;p3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83" name="Google Shape;83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3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3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36"/>
          <p:cNvSpPr txBox="1"/>
          <p:nvPr>
            <p:ph type="title"/>
          </p:nvPr>
        </p:nvSpPr>
        <p:spPr>
          <a:xfrm>
            <a:off x="680321" y="753227"/>
            <a:ext cx="9613859" cy="10809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36"/>
          <p:cNvSpPr txBox="1"/>
          <p:nvPr>
            <p:ph idx="1" type="body"/>
          </p:nvPr>
        </p:nvSpPr>
        <p:spPr>
          <a:xfrm>
            <a:off x="4685846" y="2336873"/>
            <a:ext cx="5608336" cy="3599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36"/>
          <p:cNvSpPr txBox="1"/>
          <p:nvPr>
            <p:ph idx="2" type="body"/>
          </p:nvPr>
        </p:nvSpPr>
        <p:spPr>
          <a:xfrm>
            <a:off x="680322" y="2336872"/>
            <a:ext cx="3790078" cy="35993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89" name="Google Shape;89;p36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6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36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93" name="Google Shape;93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94" name="Google Shape;94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3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3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7"/>
          <p:cNvSpPr txBox="1"/>
          <p:nvPr>
            <p:ph type="title"/>
          </p:nvPr>
        </p:nvSpPr>
        <p:spPr>
          <a:xfrm>
            <a:off x="680323" y="753228"/>
            <a:ext cx="9613857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7"/>
          <p:cNvSpPr/>
          <p:nvPr>
            <p:ph idx="2" type="pic"/>
          </p:nvPr>
        </p:nvSpPr>
        <p:spPr>
          <a:xfrm>
            <a:off x="4868333" y="2336874"/>
            <a:ext cx="5425849" cy="3599312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392"/>
              </a:srgbClr>
            </a:outerShdw>
          </a:effectLst>
        </p:spPr>
      </p:sp>
      <p:sp>
        <p:nvSpPr>
          <p:cNvPr id="99" name="Google Shape;99;p37"/>
          <p:cNvSpPr txBox="1"/>
          <p:nvPr>
            <p:ph idx="1" type="body"/>
          </p:nvPr>
        </p:nvSpPr>
        <p:spPr>
          <a:xfrm>
            <a:off x="680323" y="2336873"/>
            <a:ext cx="3876256" cy="35993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0" name="Google Shape;100;p37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37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37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2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78121"/>
            </a:gs>
            <a:gs pos="50000">
              <a:srgbClr val="D54006"/>
            </a:gs>
            <a:gs pos="100000">
              <a:srgbClr val="8C0000"/>
            </a:gs>
          </a:gsLst>
          <a:lin ang="252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ashOverlay-FullResolve.png" id="6" name="Google Shape;6;p28"/>
          <p:cNvPicPr preferRelativeResize="0"/>
          <p:nvPr/>
        </p:nvPicPr>
        <p:blipFill rotWithShape="1">
          <a:blip r:embed="rId1">
            <a:alphaModFix amt="10000"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8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8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" name="Google Shape;9;p28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" name="Google Shape;10;p28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" name="Google Shape;11;p28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ufscar.br/atos-normativos-da-ufscar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s://sei.ufscar.br/sei/modulos/pesquisa/md_pesq_documento_consulta_externa.php?Z7Fxxbpq-Y6zDWxr0qaRkrgdXbfjS_ML28Tg72azBz6wNLlWlYNFEUxEjt5UD-qez9dqPI7nS-gmlW_zLj9XUyTr48SPWcku8J7DdfBY4q-jbD3kznzjijkXCwjr_8XV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hyperlink" Target="mailto:atosnormativos@ufscar.br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"/>
          <p:cNvSpPr txBox="1"/>
          <p:nvPr>
            <p:ph type="ctrTitle"/>
          </p:nvPr>
        </p:nvSpPr>
        <p:spPr>
          <a:xfrm>
            <a:off x="680322" y="2733709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</a:pPr>
            <a:r>
              <a:rPr lang="pt-BR"/>
              <a:t>Atos Normativos da UFSCar:</a:t>
            </a:r>
            <a:endParaRPr/>
          </a:p>
        </p:txBody>
      </p:sp>
      <p:sp>
        <p:nvSpPr>
          <p:cNvPr id="203" name="Google Shape;203;p1"/>
          <p:cNvSpPr txBox="1"/>
          <p:nvPr>
            <p:ph idx="1" type="subTitle"/>
          </p:nvPr>
        </p:nvSpPr>
        <p:spPr>
          <a:xfrm>
            <a:off x="680322" y="4394039"/>
            <a:ext cx="8144134" cy="111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pt-BR" sz="3200"/>
              <a:t>Produção e Publicação de Atos Normativos na UFSCar : diretrizes e padrões 2023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0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Histórico – 2021-2022 – Resultados da Revisão </a:t>
            </a:r>
            <a:endParaRPr/>
          </a:p>
        </p:txBody>
      </p:sp>
      <p:graphicFrame>
        <p:nvGraphicFramePr>
          <p:cNvPr id="257" name="Google Shape;257;p10"/>
          <p:cNvGraphicFramePr/>
          <p:nvPr/>
        </p:nvGraphicFramePr>
        <p:xfrm>
          <a:off x="846306" y="2484754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{2EE0C5FA-B7EE-442F-A1EE-D817B69C6098}</a:tableStyleId>
              </a:tblPr>
              <a:tblGrid>
                <a:gridCol w="5828450"/>
                <a:gridCol w="1268025"/>
                <a:gridCol w="1118975"/>
                <a:gridCol w="1232425"/>
              </a:tblGrid>
              <a:tr h="338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Unidade / Colegiado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Fase 1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Fase 2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%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3385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Conselho de Ensino, Pesquisa e Extensão 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-25%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3385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Conselho Universitário 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129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117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-9,3%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3385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Conselho de Administração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24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24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3385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Gabinete da Reitoria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68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56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-17,65%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3385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Pró-Reitoria de Administração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28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28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3385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Pró-Reitoria de Graduação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29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33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+13,79%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3385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Pró-Reitoria de Pós-Graduação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80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71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-11,25%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3385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Pró-Reitoria de Pesquisa 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3385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Pró-Reitoria de Extensão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20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16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-20%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3385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Pró-Reitoria de Assuntos Comunitários e Estudantis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44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26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-40,91%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  <a:tr h="338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Total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432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380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t-BR" sz="1600" u="none" cap="none" strike="noStrike">
                          <a:solidFill>
                            <a:schemeClr val="dk1"/>
                          </a:solidFill>
                        </a:rPr>
                        <a:t>-12,04%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 anchor="ctr"/>
                </a:tc>
              </a:tr>
            </a:tbl>
          </a:graphicData>
        </a:graphic>
      </p:graphicFrame>
      <p:sp>
        <p:nvSpPr>
          <p:cNvPr id="258" name="Google Shape;258;p10"/>
          <p:cNvSpPr/>
          <p:nvPr/>
        </p:nvSpPr>
        <p:spPr>
          <a:xfrm>
            <a:off x="-4308303" y="311285"/>
            <a:ext cx="1909958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1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Histórico 2021-2022 – Resultados da Revisão</a:t>
            </a:r>
            <a:endParaRPr/>
          </a:p>
        </p:txBody>
      </p:sp>
      <p:sp>
        <p:nvSpPr>
          <p:cNvPr id="264" name="Google Shape;264;p11"/>
          <p:cNvSpPr txBox="1"/>
          <p:nvPr>
            <p:ph idx="1" type="body"/>
          </p:nvPr>
        </p:nvSpPr>
        <p:spPr>
          <a:xfrm>
            <a:off x="573741" y="2033082"/>
            <a:ext cx="9834283" cy="45021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/>
              <a:t>Republicação dos atos normativos no Sistema Eletrônico de Informação (SEI) - PDF em formato OCR e </a:t>
            </a:r>
            <a:r>
              <a:rPr i="1" lang="pt-BR" sz="2800"/>
              <a:t>link</a:t>
            </a:r>
            <a:r>
              <a:rPr lang="pt-BR" sz="2800"/>
              <a:t> único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/>
              <a:t>Criação de 2 categorias de Processos SEI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/>
              <a:t>Administração: Atos Normativos Internos</a:t>
            </a:r>
            <a:endParaRPr/>
          </a:p>
          <a:p>
            <a:pPr indent="-228600" lvl="2" marL="11430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/>
              <a:t>Conselho: Atos Normativos Internos</a:t>
            </a:r>
            <a:endParaRPr/>
          </a:p>
          <a:p>
            <a:pPr indent="-50800" lvl="2" marL="11430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228600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/>
              <a:t>Bases de Conhecimento e Fluxos dos Processos SEI aprovados por Portarias Conjuntas GR/SIn</a:t>
            </a: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2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Histórico 2021-2022 – Resultados da Revisão </a:t>
            </a:r>
            <a:endParaRPr/>
          </a:p>
        </p:txBody>
      </p:sp>
      <p:sp>
        <p:nvSpPr>
          <p:cNvPr id="270" name="Google Shape;270;p12"/>
          <p:cNvSpPr txBox="1"/>
          <p:nvPr>
            <p:ph idx="1" type="body"/>
          </p:nvPr>
        </p:nvSpPr>
        <p:spPr>
          <a:xfrm>
            <a:off x="680321" y="2336872"/>
            <a:ext cx="9613861" cy="41356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800"/>
              <a:t>Desenvolvimento de página no Portal da UFSCar</a:t>
            </a:r>
            <a:endParaRPr/>
          </a:p>
          <a:p>
            <a:pPr indent="-228600" lvl="5" marL="2514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Consultas gerais </a:t>
            </a:r>
            <a:endParaRPr/>
          </a:p>
          <a:p>
            <a:pPr indent="-228600" lvl="5" marL="2514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Consultas por eixo temático</a:t>
            </a:r>
            <a:endParaRPr/>
          </a:p>
          <a:p>
            <a:pPr indent="-228600" lvl="5" marL="2514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Consultas específicas</a:t>
            </a:r>
            <a:endParaRPr/>
          </a:p>
          <a:p>
            <a:pPr indent="0" lvl="5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800"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800" u="sng">
                <a:solidFill>
                  <a:schemeClr val="hlink"/>
                </a:solidFill>
                <a:hlinkClick r:id="rId3"/>
              </a:rPr>
              <a:t>https://www.ufscar.br/atos-normativos-da-ufscar</a:t>
            </a:r>
            <a:endParaRPr sz="2800"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800"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800"/>
              <a:t>[A UFSCar / Transparência / Atos Normativos da UFSCar]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800"/>
              <a:t>[Acesso à Informação / Institucional / Atos Normativos]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800"/>
              <a:t>CoPRAN – na margem inferior da </a:t>
            </a:r>
            <a:r>
              <a:rPr i="1" lang="pt-BR" sz="2800"/>
              <a:t>homepage</a:t>
            </a:r>
            <a:r>
              <a:rPr lang="pt-BR" sz="2800"/>
              <a:t> UFSCar </a:t>
            </a:r>
            <a:endParaRPr/>
          </a:p>
          <a:p>
            <a:pPr indent="-64135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3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Desafios ao Final do Processo de Revisão</a:t>
            </a:r>
            <a:endParaRPr/>
          </a:p>
        </p:txBody>
      </p:sp>
      <p:sp>
        <p:nvSpPr>
          <p:cNvPr id="276" name="Google Shape;276;p13"/>
          <p:cNvSpPr txBox="1"/>
          <p:nvPr>
            <p:ph idx="1" type="body"/>
          </p:nvPr>
        </p:nvSpPr>
        <p:spPr>
          <a:xfrm>
            <a:off x="680321" y="2344366"/>
            <a:ext cx="9613861" cy="43677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228600" lvl="0" marL="22860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Criação de instância institucional coordenadora</a:t>
            </a:r>
            <a:endParaRPr/>
          </a:p>
          <a:p>
            <a:pPr indent="0" lvl="0" marL="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0400"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Implantação das espécies normativas legalmente previstas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Requalificação da produção, com a implantação de padrões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Realização de processo de revisão nas demais instâncias executivas e acadêmicas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Realização periódica de processos de revisão e consolidação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Capacitação dos servidores na produção de atos normativos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4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r>
              <a:rPr lang="pt-BR" sz="3200"/>
              <a:t>Resolução CoAd nº 59, de 16 de dezembro de 2022</a:t>
            </a:r>
            <a:endParaRPr/>
          </a:p>
        </p:txBody>
      </p:sp>
      <p:sp>
        <p:nvSpPr>
          <p:cNvPr id="282" name="Google Shape;282;p14"/>
          <p:cNvSpPr txBox="1"/>
          <p:nvPr>
            <p:ph idx="1" type="body"/>
          </p:nvPr>
        </p:nvSpPr>
        <p:spPr>
          <a:xfrm>
            <a:off x="418289" y="2071989"/>
            <a:ext cx="9980579" cy="4581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1" marL="45720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10400"/>
              <a:t>1) Estabeleceu as espécies de atos normativos na UFSCar, de acordo com o Decreto nº 10.139/2019:</a:t>
            </a:r>
            <a:endParaRPr/>
          </a:p>
          <a:p>
            <a:pPr indent="0" lvl="1" marL="457200" rtl="0" algn="ctr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0400"/>
          </a:p>
          <a:p>
            <a:pPr indent="-228600" lvl="1" marL="6858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Portarias /Portarias Conjuntas: atos normativos editados por uma ou mais autoridades singulares</a:t>
            </a:r>
            <a:endParaRPr/>
          </a:p>
          <a:p>
            <a:pPr indent="-228600" lvl="1" marL="6858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Resoluções / Resoluções Conjuntas: atos normativos editados por colegiados</a:t>
            </a:r>
            <a:endParaRPr/>
          </a:p>
          <a:p>
            <a:pPr indent="-228600" lvl="1" marL="6858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Instruções Normativas / Instruções Normativas Conjuntas: atos normativos que, sem inovar, orientam a execução de normas vigentes pelos agentes públicos</a:t>
            </a:r>
            <a:endParaRPr/>
          </a:p>
          <a:p>
            <a:pPr indent="-76200" lvl="0" marL="22860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9600"/>
          </a:p>
          <a:p>
            <a:pPr indent="0" lvl="0" marL="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9600"/>
          </a:p>
          <a:p>
            <a:pPr indent="0" lvl="0" marL="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9600"/>
          </a:p>
          <a:p>
            <a:pPr indent="-190500" lvl="0" marL="228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5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rebuchet MS"/>
              <a:buNone/>
            </a:pPr>
            <a:br>
              <a:rPr lang="pt-BR" sz="3200"/>
            </a:br>
            <a:r>
              <a:rPr lang="pt-BR" sz="3200"/>
              <a:t> </a:t>
            </a:r>
            <a:r>
              <a:rPr lang="pt-BR"/>
              <a:t>Resolução CoAd nº 59, de 16 de dezembro de 2022</a:t>
            </a:r>
            <a:br>
              <a:rPr lang="pt-BR" sz="3200"/>
            </a:br>
            <a:r>
              <a:rPr lang="pt-BR" sz="3200"/>
              <a:t> </a:t>
            </a:r>
            <a:endParaRPr/>
          </a:p>
        </p:txBody>
      </p:sp>
      <p:sp>
        <p:nvSpPr>
          <p:cNvPr id="288" name="Google Shape;288;p15"/>
          <p:cNvSpPr txBox="1"/>
          <p:nvPr>
            <p:ph idx="1" type="body"/>
          </p:nvPr>
        </p:nvSpPr>
        <p:spPr>
          <a:xfrm>
            <a:off x="680321" y="2033081"/>
            <a:ext cx="9728275" cy="45428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rmAutofit fontScale="25000" lnSpcReduction="20000"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9600"/>
              <a:t>2) Produção dos Atos Normativos no SEI e Publicação no Boletim de Serviço Eletrônico, (</a:t>
            </a:r>
            <a:r>
              <a:rPr i="1" lang="pt-BR" sz="9600"/>
              <a:t>link</a:t>
            </a:r>
            <a:r>
              <a:rPr lang="pt-BR" sz="9600"/>
              <a:t> único e permanente, prazo para vigência):</a:t>
            </a:r>
            <a:endParaRPr/>
          </a:p>
          <a:p>
            <a:pPr indent="-228600" lvl="1" marL="685800" rtl="0" algn="just">
              <a:lnSpc>
                <a:spcPct val="17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Portarias e Instruções Normativas</a:t>
            </a:r>
            <a:endParaRPr/>
          </a:p>
          <a:p>
            <a:pPr indent="-228600" lvl="3" marL="16002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Reitor, Pró-Reitores, Diretores de Centro </a:t>
            </a:r>
            <a:endParaRPr/>
          </a:p>
          <a:p>
            <a:pPr indent="-228600" lvl="3" marL="16002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Ampliou a publicação para os dirigentes de unidades vinculadas à Reitoria (UVRs)</a:t>
            </a:r>
            <a:endParaRPr/>
          </a:p>
          <a:p>
            <a:pPr indent="-228600" lvl="3" marL="16002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Portarias de pessoal – com padrões próprios </a:t>
            </a:r>
            <a:endParaRPr/>
          </a:p>
          <a:p>
            <a:pPr indent="-228600" lvl="1" marL="6858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Resoluções -  atos normativos dos Colegiados</a:t>
            </a:r>
            <a:endParaRPr/>
          </a:p>
          <a:p>
            <a:pPr indent="-228600" lvl="3" marL="16002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Atos [Administrativos], Pareceres, Moções</a:t>
            </a:r>
            <a:endParaRPr/>
          </a:p>
          <a:p>
            <a:pPr indent="-190500" lvl="0" marL="228600" marR="1075690" rtl="0" algn="just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107569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905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6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rebuchet MS"/>
              <a:buNone/>
            </a:pPr>
            <a:br>
              <a:rPr lang="pt-BR" sz="3600"/>
            </a:br>
            <a:r>
              <a:rPr lang="pt-BR" sz="3600"/>
              <a:t>Resolução CoAd nº 59, de 16 de dezembro de 2022</a:t>
            </a:r>
            <a:br>
              <a:rPr lang="pt-BR" sz="3600"/>
            </a:br>
            <a:endParaRPr/>
          </a:p>
        </p:txBody>
      </p:sp>
      <p:sp>
        <p:nvSpPr>
          <p:cNvPr id="294" name="Google Shape;294;p16"/>
          <p:cNvSpPr txBox="1"/>
          <p:nvPr>
            <p:ph idx="1" type="body"/>
          </p:nvPr>
        </p:nvSpPr>
        <p:spPr>
          <a:xfrm>
            <a:off x="680321" y="2023354"/>
            <a:ext cx="9613861" cy="4717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4400"/>
              <a:t>3) Criação da Comissão Permanente de Revisão dos Atos Normativos da UFSCar - CoPRAN, para:</a:t>
            </a:r>
            <a:endParaRPr/>
          </a:p>
          <a:p>
            <a:pPr indent="-74929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4400"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800"/>
              <a:t>Qualificar e manter atualizada a base normativa interna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800"/>
              <a:t>Implantar as espécies normativas estabelecidas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800"/>
              <a:t>Requalificar a produção com o estabelecimento de diretrizes e padrões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800"/>
              <a:t>Capacitar os servidores na produção e publicação de atos normativos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800"/>
              <a:t>Realizar processos de revisão nas outras instâncias executivas e acadêmicas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800"/>
              <a:t>Realizar, periodicamente, processos de revisão e consolidação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3800"/>
              <a:t>Manter e aprimorar a ferramenta informatizada de consulta pública</a:t>
            </a:r>
            <a:endParaRPr/>
          </a:p>
          <a:p>
            <a:pPr indent="-14478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-14478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-14478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7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r>
              <a:rPr lang="pt-BR" sz="3200"/>
              <a:t>Resolução CoAd nº 59, de 16 de dezembro de 2022</a:t>
            </a:r>
            <a:endParaRPr/>
          </a:p>
        </p:txBody>
      </p:sp>
      <p:sp>
        <p:nvSpPr>
          <p:cNvPr id="300" name="Google Shape;300;p17"/>
          <p:cNvSpPr txBox="1"/>
          <p:nvPr>
            <p:ph idx="1" type="body"/>
          </p:nvPr>
        </p:nvSpPr>
        <p:spPr>
          <a:xfrm>
            <a:off x="680321" y="2336872"/>
            <a:ext cx="9613861" cy="42163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600"/>
              <a:t>Composição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5 membros, de livre escolha e nomeação do Reitor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Coordenação - Chefia de Gabinete</a:t>
            </a:r>
            <a:endParaRPr/>
          </a:p>
          <a:p>
            <a:pPr indent="-228600" lvl="1" marL="6858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Administrador da página – nomeado pelo Reitor dentre os membros, mediante indicação da Coordenação</a:t>
            </a:r>
            <a:endParaRPr/>
          </a:p>
          <a:p>
            <a:pPr indent="0" lvl="1" marL="4572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200"/>
          </a:p>
          <a:p>
            <a:pPr indent="-228600" lvl="1" marL="6858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1ª Composição – Portaria GR nº 6.234, de 17/04/2023</a:t>
            </a:r>
            <a:endParaRPr/>
          </a:p>
          <a:p>
            <a:pPr indent="-228600" lvl="1" marL="6858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1ª Reunião da CoPRAN – 18/04/2023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2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600"/>
              <a:t>Grupos de Trabalho Permanentes e/ou Temporários</a:t>
            </a:r>
            <a:endParaRPr/>
          </a:p>
          <a:p>
            <a:pPr indent="-228600" lvl="1" marL="685800" rtl="0" algn="just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>
                <a:latin typeface="Calibri"/>
                <a:ea typeface="Calibri"/>
                <a:cs typeface="Calibri"/>
                <a:sym typeface="Calibri"/>
              </a:rPr>
              <a:t>Constituídos por servidores técnico-administrativos que exercem funções de secretaria de apoio nas unidades ou nos colegiados, responsáveis pela produção e publicação de atos normativos. </a:t>
            </a:r>
            <a:endParaRPr/>
          </a:p>
          <a:p>
            <a:pPr indent="-99377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200"/>
          </a:p>
          <a:p>
            <a:pPr indent="-111125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-111125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-111125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8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r>
              <a:rPr lang="pt-BR" sz="3200"/>
              <a:t>Ações CoPRAN – 2023 </a:t>
            </a:r>
            <a:br>
              <a:rPr lang="pt-BR" sz="3200"/>
            </a:br>
            <a:r>
              <a:rPr lang="pt-BR" sz="3200"/>
              <a:t>Portaria GR nº 6.285, de 16 de junho de 2023</a:t>
            </a:r>
            <a:endParaRPr/>
          </a:p>
        </p:txBody>
      </p:sp>
      <p:sp>
        <p:nvSpPr>
          <p:cNvPr id="306" name="Google Shape;306;p18"/>
          <p:cNvSpPr txBox="1"/>
          <p:nvPr>
            <p:ph idx="1" type="body"/>
          </p:nvPr>
        </p:nvSpPr>
        <p:spPr>
          <a:xfrm>
            <a:off x="680321" y="2336872"/>
            <a:ext cx="9613861" cy="39471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Dispõe sobre diretrizes e padrões de estrutura, redação,  formatação, correção e alteração dos atos normativos da UFSCar: 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Compete aos gestores cuidar do seu regular cumprimento, com o apoio da CoPRAN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 Cada ato normativo – processo SEI específico com documentação de origem, onde serão incluídas possíveis correções, alterações e revogação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Publicização dos atos normativos de cada unidade e colegiado – em área específica de seu </a:t>
            </a:r>
            <a:r>
              <a:rPr i="1" lang="pt-BR"/>
              <a:t>site</a:t>
            </a:r>
            <a:r>
              <a:rPr lang="pt-BR"/>
              <a:t> ou página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9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r>
              <a:rPr lang="pt-BR" sz="3200"/>
              <a:t>Ações CoPRAN – 2023 </a:t>
            </a:r>
            <a:br>
              <a:rPr lang="pt-BR" sz="3200"/>
            </a:br>
            <a:r>
              <a:rPr lang="pt-BR" sz="3200"/>
              <a:t>Portaria GR nº 6.285, de 16 de junho de 2023</a:t>
            </a:r>
            <a:endParaRPr/>
          </a:p>
        </p:txBody>
      </p:sp>
      <p:sp>
        <p:nvSpPr>
          <p:cNvPr id="312" name="Google Shape;312;p19"/>
          <p:cNvSpPr txBox="1"/>
          <p:nvPr>
            <p:ph idx="1" type="body"/>
          </p:nvPr>
        </p:nvSpPr>
        <p:spPr>
          <a:xfrm>
            <a:off x="680321" y="2033081"/>
            <a:ext cx="9613861" cy="45817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1) Padrões de Estrutura ou partes do ato normativo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Epígrafe, Ementa, Preâmbulo, Parte Normativa, Cláusula de Revogação, Cláusula de Vigência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2) Diretrizes para redação do texto</a:t>
            </a:r>
            <a:endParaRPr/>
          </a:p>
          <a:p>
            <a:pPr indent="-228600" lvl="1" marL="6858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Clareza e Precisão: orações na ordem direta, frases curtas e concisas, uso de sinonímias, uso de linguagem técnica, tempo verbal, uso de siglas, remissões, grafia de números, percentuais e valores monetários, grafia de palavras em língua estrangeira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228600" lvl="1" marL="6858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Ordem lógica: especificação temática do conteúdo, categorias de agregação (Títulos, Capítulos, Seções, Subseções)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304800" lvl="0" marL="4572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Comissão Permanente de Revisão dos Atos Normativos da UFSCar</a:t>
            </a:r>
            <a:endParaRPr/>
          </a:p>
        </p:txBody>
      </p:sp>
      <p:sp>
        <p:nvSpPr>
          <p:cNvPr id="209" name="Google Shape;209;p2"/>
          <p:cNvSpPr txBox="1"/>
          <p:nvPr>
            <p:ph idx="1" type="body"/>
          </p:nvPr>
        </p:nvSpPr>
        <p:spPr>
          <a:xfrm>
            <a:off x="680321" y="2208179"/>
            <a:ext cx="9613861" cy="42218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Lourdes de Souza Moraes, Coord.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Andrea Ferreira Palhano de Jesus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Profa. Dra. Camila Cassiavilani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Profa. Dra. Elisabeth Márcia Martucci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Elizabeth Tomazini Cyrilo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Juliana Nayara Aguiar dos Santos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Colaboradores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Eliane Colepícolo – DePDG-TIC/SIn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Márcio Alves Cardoso – DePDG-TIC/SIn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0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r>
              <a:rPr lang="pt-BR" sz="3200"/>
              <a:t>Ações CoPRAN - 2023</a:t>
            </a:r>
            <a:br>
              <a:rPr lang="pt-BR" sz="3200"/>
            </a:br>
            <a:r>
              <a:rPr lang="pt-BR" sz="3200"/>
              <a:t>Portaria GR nº 6.285, de 16 de junho de 2023</a:t>
            </a:r>
            <a:endParaRPr/>
          </a:p>
        </p:txBody>
      </p:sp>
      <p:sp>
        <p:nvSpPr>
          <p:cNvPr id="318" name="Google Shape;318;p20"/>
          <p:cNvSpPr txBox="1"/>
          <p:nvPr>
            <p:ph idx="1" type="body"/>
          </p:nvPr>
        </p:nvSpPr>
        <p:spPr>
          <a:xfrm>
            <a:off x="680321" y="2336872"/>
            <a:ext cx="9613861" cy="4073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3) </a:t>
            </a:r>
            <a:r>
              <a:rPr lang="pt-BR" sz="2600"/>
              <a:t>Formatação dos atos normativos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lang="pt-BR" sz="2200"/>
              <a:t>Modelos das espécies normativas formatados automaticamente no SEI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4) </a:t>
            </a:r>
            <a:r>
              <a:rPr lang="pt-BR" sz="2600"/>
              <a:t>Correções dos atos normativos publicados no SEI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lang="pt-BR" sz="2200"/>
              <a:t>Após sua publicação, para adicionar, suprimir ou corrigir informações ou reeditar o texto.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lang="pt-BR" sz="2200"/>
              <a:t>Apostilamento, Retificação e Republicação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t/>
            </a:r>
            <a:endParaRPr sz="2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5) </a:t>
            </a:r>
            <a:r>
              <a:rPr lang="pt-BR" sz="2600"/>
              <a:t>Alterações dos atos normativos no SEI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lang="pt-BR" sz="2200"/>
              <a:t>Revogação total e parcial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lang="pt-BR" sz="2200"/>
              <a:t>Substituições e acréscimos de dispositivos ou anexos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1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rebuchet MS"/>
              <a:buNone/>
            </a:pPr>
            <a:r>
              <a:rPr lang="pt-BR"/>
              <a:t> </a:t>
            </a:r>
            <a:br>
              <a:rPr lang="pt-BR"/>
            </a:br>
            <a:r>
              <a:rPr lang="pt-BR"/>
              <a:t>Ações CoPRAN – 2023 </a:t>
            </a:r>
            <a:br>
              <a:rPr lang="pt-BR"/>
            </a:br>
            <a:r>
              <a:rPr lang="pt-BR"/>
              <a:t>Desenvolvimento dos Fluxos dos Processos SEI</a:t>
            </a:r>
            <a:br>
              <a:rPr lang="pt-BR"/>
            </a:br>
            <a:endParaRPr/>
          </a:p>
        </p:txBody>
      </p:sp>
      <p:sp>
        <p:nvSpPr>
          <p:cNvPr id="324" name="Google Shape;324;p21"/>
          <p:cNvSpPr txBox="1"/>
          <p:nvPr>
            <p:ph idx="1" type="body"/>
          </p:nvPr>
        </p:nvSpPr>
        <p:spPr>
          <a:xfrm>
            <a:off x="680321" y="2081718"/>
            <a:ext cx="9613861" cy="45039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1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2600"/>
              <a:t>Administração: Atos Normativos Internos Produzidos no SEI</a:t>
            </a:r>
            <a:endParaRPr/>
          </a:p>
          <a:p>
            <a:pPr indent="0" lvl="1" marL="4572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600"/>
          </a:p>
          <a:p>
            <a:pPr indent="0" lvl="1" marL="4572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2600"/>
              <a:t>(</a:t>
            </a:r>
            <a:r>
              <a:rPr lang="pt-BR" sz="2100"/>
              <a:t>Portaria, Portaria Conjunta, Instrução Normativa, Instrução Normativa Conjunta)</a:t>
            </a:r>
            <a:endParaRPr/>
          </a:p>
          <a:p>
            <a:pPr indent="0" lvl="1" marL="4572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1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Continuidade ou abertura de processo SEI do ato normativo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Inclusão e preenchimento do documento SEI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Determinação da vigência do ato normativo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Assinatura do ato normativo pela autoridade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Publicação no Boletim de Serviço Eletrônico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Divulgação na plataforma da unidade com link de acesso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Preenchimento da planilha anual de controle com link de acesso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Envio do processo SEI para a CoPRAN</a:t>
            </a:r>
            <a:endParaRPr sz="22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Verificação da conformidade pela CoPRAN</a:t>
            </a:r>
            <a:endParaRPr sz="22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Definição de até 3 eixos temáticos pela CoPRAN</a:t>
            </a:r>
            <a:endParaRPr sz="22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Publicação do ato normativo na página oficial pela CoPRAN</a:t>
            </a:r>
            <a:endParaRPr sz="2200"/>
          </a:p>
          <a:p>
            <a:pPr indent="0" lvl="1" marL="4572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-876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-876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-876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-876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-876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-87629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2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Ações CoPRAN – 2023</a:t>
            </a:r>
            <a:br>
              <a:rPr lang="pt-BR"/>
            </a:br>
            <a:r>
              <a:rPr lang="pt-BR"/>
              <a:t>Desenvolvimento dos Fluxos dos Processos SEI</a:t>
            </a:r>
            <a:endParaRPr/>
          </a:p>
        </p:txBody>
      </p:sp>
      <p:sp>
        <p:nvSpPr>
          <p:cNvPr id="330" name="Google Shape;330;p22"/>
          <p:cNvSpPr txBox="1"/>
          <p:nvPr>
            <p:ph idx="1" type="body"/>
          </p:nvPr>
        </p:nvSpPr>
        <p:spPr>
          <a:xfrm>
            <a:off x="680321" y="2062264"/>
            <a:ext cx="9613861" cy="4601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1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2800"/>
              <a:t>Conselho: Atos normativos Internos Produzidos no SEI</a:t>
            </a:r>
            <a:endParaRPr/>
          </a:p>
          <a:p>
            <a:pPr indent="0" lvl="1" marL="4572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600"/>
          </a:p>
          <a:p>
            <a:pPr indent="0" lvl="1" marL="4572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2400"/>
              <a:t>(Resoluções, Resoluções Conjuntas)</a:t>
            </a:r>
            <a:endParaRPr/>
          </a:p>
          <a:p>
            <a:pPr indent="0" lvl="1" marL="4572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Processo SEI da sessão do conselho com integralidade dos documentos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Processo SEI com o ato normativo à parte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Minuta do ato normativo apreciada na reunião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Elaboração do ato normativo definitivo (alterações, vigência)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Assinatura do Presidente do Conselho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Publicação no Boletim de Serviço Eletrônico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Divulgação na plataforma do Conselho com link de acesso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Preenchimento da planilha anual de controle com link de acesso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Envio do processo SEI para a CoPRAN</a:t>
            </a:r>
            <a:endParaRPr sz="24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Verificação da conformidade pela CoPRAN</a:t>
            </a:r>
            <a:endParaRPr sz="24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Definição de até 3 eixos temáticos pela CoPRAN</a:t>
            </a:r>
            <a:endParaRPr sz="24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Publicação do ato normativo na página oficial pela CoPRAN</a:t>
            </a:r>
            <a:endParaRPr sz="2400"/>
          </a:p>
          <a:p>
            <a:pPr indent="-990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-12065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-12065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-99059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-9906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3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 Outras Ações CoPRAN - 2023</a:t>
            </a:r>
            <a:endParaRPr/>
          </a:p>
        </p:txBody>
      </p:sp>
      <p:sp>
        <p:nvSpPr>
          <p:cNvPr id="336" name="Google Shape;336;p23"/>
          <p:cNvSpPr txBox="1"/>
          <p:nvPr>
            <p:ph idx="1" type="body"/>
          </p:nvPr>
        </p:nvSpPr>
        <p:spPr>
          <a:xfrm>
            <a:off x="680321" y="2336872"/>
            <a:ext cx="9613861" cy="42390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800"/>
              <a:t>Regimento Interno da CoPRAN</a:t>
            </a:r>
            <a:endParaRPr sz="2800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Aprovado pela Resolução CoAd nº 66, de 5 de setembro de 2023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800"/>
              <a:t>Treinamento remoto CoPRAN: diretrizes e padrões 2023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800"/>
              <a:t>Treinamento remoto SEI: produção de atos normativos no SEI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Centros, UVRs com Conselho, URVs – agosto 2023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Reitoria, Pró-Reitorias – novembro 2023</a:t>
            </a:r>
            <a:endParaRPr/>
          </a:p>
          <a:p>
            <a:pPr indent="-9906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800"/>
              <a:t>Estudo e definição de Atos Oficiais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Atos oficiais: Portarias, Resoluções e Atos Administrativos		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Atualização do Artigo SEI </a:t>
            </a:r>
            <a:r>
              <a:rPr lang="pt-BR" sz="2400">
                <a:latin typeface="Calibri"/>
                <a:ea typeface="Calibri"/>
                <a:cs typeface="Calibri"/>
                <a:sym typeface="Calibri"/>
              </a:rPr>
              <a:t>“Atos Administrativos: o que são e como usar no SEI?”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>
                <a:latin typeface="Calibri"/>
                <a:ea typeface="Calibri"/>
                <a:cs typeface="Calibri"/>
                <a:sym typeface="Calibri"/>
              </a:rPr>
              <a:t>Elaboração dos modelos SEI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400"/>
              <a:t>Manual de Elaboração de Atos Oficiais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4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Ações CoPRAN – 2023</a:t>
            </a:r>
            <a:br>
              <a:rPr lang="pt-BR"/>
            </a:br>
            <a:r>
              <a:rPr lang="pt-BR"/>
              <a:t>Constituição de Grupo de Trabalho</a:t>
            </a:r>
            <a:endParaRPr/>
          </a:p>
        </p:txBody>
      </p:sp>
      <p:sp>
        <p:nvSpPr>
          <p:cNvPr id="342" name="Google Shape;342;p24"/>
          <p:cNvSpPr txBox="1"/>
          <p:nvPr>
            <p:ph idx="1" type="body"/>
          </p:nvPr>
        </p:nvSpPr>
        <p:spPr>
          <a:xfrm>
            <a:off x="680321" y="2140084"/>
            <a:ext cx="9613861" cy="44260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600"/>
              <a:t>Portaria GR nº 6.452, de 15 de setembro de 2023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600"/>
              <a:t>Composição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Maria Ângela Coelho de Mello – GR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Aparecida Regina Firmino Canhete – SOC/GR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Helenilde Meneses Santos Ruiz – ProPq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Daniele Marcelo Camargo – ProPG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Larissa Aparecida romano – ProPG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Kemilly Bianca de Mello – ProGPe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Leonardo Monteiro Guimarães da Silva – ProGPe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Luana Domingues Pereira – ProACE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Silvana Helena Silva – ProAd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Jonas Francisco de Souza – ProGrad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Diego Profiti Moretti – ProEx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João Vitor da Silva Siqueira – ProEx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Mariana Góis - ProEx</a:t>
            </a:r>
            <a:endParaRPr/>
          </a:p>
          <a:p>
            <a:pPr indent="-111125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5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Tarefa 1 – GT Reitoria e Pró-Reitorias</a:t>
            </a:r>
            <a:endParaRPr/>
          </a:p>
        </p:txBody>
      </p:sp>
      <p:sp>
        <p:nvSpPr>
          <p:cNvPr id="348" name="Google Shape;348;p25"/>
          <p:cNvSpPr txBox="1"/>
          <p:nvPr>
            <p:ph idx="1" type="body"/>
          </p:nvPr>
        </p:nvSpPr>
        <p:spPr>
          <a:xfrm>
            <a:off x="680325" y="2044725"/>
            <a:ext cx="9613800" cy="46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1) Revisão dos Atos Normativos vigentes em 31 de dezembro de 2022, que constam da página oficial da UFSCar dos Atos Normativos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(</a:t>
            </a:r>
            <a:r>
              <a:rPr lang="pt-BR" u="sng">
                <a:solidFill>
                  <a:schemeClr val="hlink"/>
                </a:solidFill>
                <a:hlinkClick r:id="rId3"/>
              </a:rPr>
              <a:t>Portaria GR nº 5475/2022</a:t>
            </a:r>
            <a:r>
              <a:rPr lang="pt-BR"/>
              <a:t>)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Fazer Consulta Geral pelo nome por extenso do Conselho, Pró-Reitoria, Gabinete da Reitoria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Fazer a conferência - registros estão em ordem cronológica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Conferir com planilha da unidade / Conselho – diagnosticar inconsistências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Conferir digitação / grafia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Abrir cada link e verificar se consta o documento integral do ato normativo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Registrar as correções que precisam ser feitas e enviar para CoPRAN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Indicar as revogações e enviar para a CoPRAN retirar os atos da página</a:t>
            </a:r>
            <a:endParaRPr/>
          </a:p>
          <a:p>
            <a:pPr indent="-101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1ea8d02662d_0_0"/>
          <p:cNvSpPr txBox="1"/>
          <p:nvPr>
            <p:ph type="title"/>
          </p:nvPr>
        </p:nvSpPr>
        <p:spPr>
          <a:xfrm>
            <a:off x="680321" y="753228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Tarefa 2 – GT Reitoria e Pró-Reitorias</a:t>
            </a:r>
            <a:endParaRPr/>
          </a:p>
        </p:txBody>
      </p:sp>
      <p:sp>
        <p:nvSpPr>
          <p:cNvPr id="354" name="Google Shape;354;g1ea8d02662d_0_0"/>
          <p:cNvSpPr txBox="1"/>
          <p:nvPr>
            <p:ph idx="1" type="body"/>
          </p:nvPr>
        </p:nvSpPr>
        <p:spPr>
          <a:xfrm>
            <a:off x="680321" y="2336872"/>
            <a:ext cx="9613800" cy="40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pt-BR"/>
              <a:t>2) Preencher a planilha dos Atos Normativos aprovados em 2023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pt-BR"/>
              <a:t>Acessar o Google Drive pelo e-mail da unidade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pt-BR"/>
              <a:t>Na aba “Compartilhados comigo” escolher a planilha da Pró-Reitoria (ProEx, ProAd, ProGPe…)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pt-BR"/>
              <a:t>Ao abrir a planilha, selecionar a aba referente ao ano de 2023*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pt-BR"/>
              <a:t>Preencher a planilha com as informações pertinentes e colocar o link SEI de acesso ao documento integral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pt-BR"/>
              <a:t>Indicar na planilha as revogações feitas em atos normativos vigentes até 31 de dezembro de 2022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pt-BR" sz="1600"/>
              <a:t>*A aba referente os atos normativos de 2022, não está mais aberta para edição. Dessa forma conseguimos manter a segurança dos dados</a:t>
            </a:r>
            <a:endParaRPr sz="16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7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Informações e Dúvidas</a:t>
            </a:r>
            <a:endParaRPr/>
          </a:p>
        </p:txBody>
      </p:sp>
      <p:sp>
        <p:nvSpPr>
          <p:cNvPr id="360" name="Google Shape;360;p27"/>
          <p:cNvSpPr txBox="1"/>
          <p:nvPr>
            <p:ph idx="1" type="body"/>
          </p:nvPr>
        </p:nvSpPr>
        <p:spPr>
          <a:xfrm>
            <a:off x="660865" y="2336872"/>
            <a:ext cx="9613861" cy="40639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Entrar em contato com Juliana N. A. dos Santos pelo e-mail 			</a:t>
            </a:r>
            <a:r>
              <a:rPr lang="pt-BR" sz="2400" u="sng">
                <a:solidFill>
                  <a:schemeClr val="hlink"/>
                </a:solidFill>
                <a:hlinkClick r:id="rId3"/>
              </a:rPr>
              <a:t>atosnormativos@ufscar.br</a:t>
            </a:r>
            <a:endParaRPr sz="2400"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Prazo para entrega: 2 de fevereiro de 2024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Sugestões para próximo treinamento ou reunião de trabalho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Colaboração contínua do GT no envio de sugestões, melhorias, incorreções, dificuldades, etc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Atos Normativos – Conceito </a:t>
            </a:r>
            <a:endParaRPr/>
          </a:p>
        </p:txBody>
      </p:sp>
      <p:sp>
        <p:nvSpPr>
          <p:cNvPr id="215" name="Google Shape;215;p3"/>
          <p:cNvSpPr txBox="1"/>
          <p:nvPr>
            <p:ph idx="1" type="body"/>
          </p:nvPr>
        </p:nvSpPr>
        <p:spPr>
          <a:xfrm>
            <a:off x="242576" y="2249324"/>
            <a:ext cx="9893645" cy="432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228600" lvl="0" marL="22860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1200">
                <a:latin typeface="Trebuchet MS"/>
                <a:ea typeface="Trebuchet MS"/>
                <a:cs typeface="Trebuchet MS"/>
                <a:sym typeface="Trebuchet MS"/>
              </a:rPr>
              <a:t>E</a:t>
            </a:r>
            <a:r>
              <a:rPr i="0" lang="pt-BR" sz="11200" u="none" strike="noStrike">
                <a:latin typeface="Trebuchet MS"/>
                <a:ea typeface="Trebuchet MS"/>
                <a:cs typeface="Trebuchet MS"/>
                <a:sym typeface="Trebuchet MS"/>
              </a:rPr>
              <a:t>stabelecem normas, regras, padrões ou obrigações genéricas e impessoais, sem destinatário nominalmente identificado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1200">
                <a:latin typeface="Trebuchet MS"/>
                <a:ea typeface="Trebuchet MS"/>
                <a:cs typeface="Trebuchet MS"/>
                <a:sym typeface="Trebuchet MS"/>
              </a:rPr>
              <a:t>D</a:t>
            </a:r>
            <a:r>
              <a:rPr i="0" lang="pt-BR" sz="11200" u="none" strike="noStrike">
                <a:latin typeface="Trebuchet MS"/>
                <a:ea typeface="Trebuchet MS"/>
                <a:cs typeface="Trebuchet MS"/>
                <a:sym typeface="Trebuchet MS"/>
              </a:rPr>
              <a:t>isciplinam matéria </a:t>
            </a:r>
            <a:r>
              <a:rPr lang="pt-BR" sz="11200">
                <a:latin typeface="Trebuchet MS"/>
                <a:ea typeface="Trebuchet MS"/>
                <a:cs typeface="Trebuchet MS"/>
                <a:sym typeface="Trebuchet MS"/>
              </a:rPr>
              <a:t>de competência da administração de um órgão ou entidade da administração pública, de suas unidades administrativas/executivas e de seus colegiados.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i="0" lang="pt-BR" sz="11200" u="none" strike="noStrike">
                <a:latin typeface="Trebuchet MS"/>
                <a:ea typeface="Trebuchet MS"/>
                <a:cs typeface="Trebuchet MS"/>
                <a:sym typeface="Trebuchet MS"/>
              </a:rPr>
              <a:t>São atos de aplicação interna - base normativa interna</a:t>
            </a:r>
            <a:endParaRPr/>
          </a:p>
          <a:p>
            <a:pPr indent="-101600" lvl="1" marL="6858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b="0" i="0" sz="8000" u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8000">
              <a:solidFill>
                <a:srgbClr val="70757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9600"/>
          </a:p>
          <a:p>
            <a:pPr indent="0" lvl="2" marL="9144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9000"/>
          </a:p>
          <a:p>
            <a:pPr indent="-190500" lvl="0" marL="228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Histórico – 2021-2022 – Base legal</a:t>
            </a:r>
            <a:endParaRPr/>
          </a:p>
        </p:txBody>
      </p:sp>
      <p:sp>
        <p:nvSpPr>
          <p:cNvPr id="221" name="Google Shape;221;p4"/>
          <p:cNvSpPr txBox="1"/>
          <p:nvPr>
            <p:ph idx="1" type="body"/>
          </p:nvPr>
        </p:nvSpPr>
        <p:spPr>
          <a:xfrm>
            <a:off x="349580" y="2124635"/>
            <a:ext cx="9944602" cy="4363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228600" lvl="0" marL="22860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Decreto Federal nº 10.139/2019 determinou a revisão dos atos normativos na administração pública federal direta, autárquica e fundacional para sua atualização, simplificação e consolidação,  visando a redução do estoque regulatório e a segurança jurídica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Estabeleceu as espécies admitidas de atos normativos futuros.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Dispôs sobre padrões de estrutura, redação, formatação,  publicação, vigência e produção de efeitos dos atos normativos.</a:t>
            </a:r>
            <a:endParaRPr/>
          </a:p>
          <a:p>
            <a:pPr indent="-228600" lvl="1" marL="6858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0400"/>
              <a:t>Decreto nº 9.191/2017 - n</a:t>
            </a:r>
            <a:r>
              <a:rPr b="0" i="0" lang="pt-BR" sz="10400" u="none" strike="noStrike">
                <a:latin typeface="Arial"/>
                <a:ea typeface="Arial"/>
                <a:cs typeface="Arial"/>
                <a:sym typeface="Arial"/>
              </a:rPr>
              <a:t>ormas para elaboração</a:t>
            </a:r>
            <a:endParaRPr sz="10400"/>
          </a:p>
          <a:p>
            <a:pPr indent="-63500" lvl="0" marL="22860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0400"/>
          </a:p>
          <a:p>
            <a:pPr indent="-63500" lvl="0" marL="22860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0400"/>
          </a:p>
          <a:p>
            <a:pPr indent="-69850" lvl="0" marL="22860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0000"/>
          </a:p>
          <a:p>
            <a:pPr indent="-63500" lvl="0" marL="22860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0400"/>
          </a:p>
          <a:p>
            <a:pPr indent="-63500" lvl="0" marL="22860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0400"/>
          </a:p>
          <a:p>
            <a:pPr indent="-63500" lvl="0" marL="22860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0400"/>
          </a:p>
          <a:p>
            <a:pPr indent="-63500" lvl="1" marL="6858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0400"/>
          </a:p>
          <a:p>
            <a:pPr indent="-508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12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3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5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Trebuchet MS"/>
              <a:buNone/>
            </a:pPr>
            <a:r>
              <a:rPr lang="pt-BR" sz="3500"/>
              <a:t>Histórico – 2021-2022 – Metodologia da Revisão</a:t>
            </a:r>
            <a:endParaRPr/>
          </a:p>
        </p:txBody>
      </p:sp>
      <p:sp>
        <p:nvSpPr>
          <p:cNvPr id="227" name="Google Shape;227;p5"/>
          <p:cNvSpPr txBox="1"/>
          <p:nvPr>
            <p:ph idx="1" type="body"/>
          </p:nvPr>
        </p:nvSpPr>
        <p:spPr>
          <a:xfrm>
            <a:off x="272374" y="2091447"/>
            <a:ext cx="10136222" cy="4552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Nomeação de Comissão Específica e Grupo de Trabalho para realização do processo de revisão dos atos normativos na UFSCar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Capacitação realizada pela ENAP – Curso EaD “Decreto nº. 10.139/2019 - Revisão e Consolidação de Atos Normativos  Infralegais”</a:t>
            </a:r>
            <a:endParaRPr/>
          </a:p>
          <a:p>
            <a:pPr indent="0" lvl="0" marL="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Portaria GR nº 5.082/2021, de 30 de maio de 2021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 sz="2400"/>
              <a:t>Metodologia de trabalho, competências, procedimentos e cronograma do processo de revisão dos atos normativos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6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Histórico 2021-2022 – Abrangência da Revisão </a:t>
            </a:r>
            <a:endParaRPr/>
          </a:p>
        </p:txBody>
      </p:sp>
      <p:sp>
        <p:nvSpPr>
          <p:cNvPr id="233" name="Google Shape;233;p6"/>
          <p:cNvSpPr txBox="1"/>
          <p:nvPr>
            <p:ph idx="1" type="body"/>
          </p:nvPr>
        </p:nvSpPr>
        <p:spPr>
          <a:xfrm>
            <a:off x="680321" y="2159540"/>
            <a:ext cx="9613861" cy="4523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600"/>
              <a:t>Atos normativos publicados pela administração superior (Reitoria e Pró-Reitorias) e Conselhos Superiores a partir de 2001, quando teve início sua produção digital</a:t>
            </a:r>
            <a:endParaRPr/>
          </a:p>
          <a:p>
            <a:pPr indent="0" lvl="0" marL="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600"/>
          </a:p>
          <a:p>
            <a:pPr indent="-228600" lvl="0" marL="2286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600"/>
              <a:t>O marco temporal abarcou a integralidade dos atos normativos dos Conselhos Superiores, instalados a partir de 2008, com a aprovação do novo Estatuto da UFSCar</a:t>
            </a:r>
            <a:endParaRPr/>
          </a:p>
          <a:p>
            <a:pPr indent="0" lvl="0" marL="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600"/>
          </a:p>
          <a:p>
            <a:pPr indent="-228600" lvl="0" marL="2286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600"/>
              <a:t>Foram identificados e incluídos os atos normativos ainda vigentes do extinto Conselho de Ensino, Pesquisa e Extensão (CEPE) e Portarias GR anteriores a 2001 vigentes</a:t>
            </a:r>
            <a:endParaRPr/>
          </a:p>
          <a:p>
            <a:pPr indent="-87629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7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Histórico - 2021-2022 – Etapas da Revisão</a:t>
            </a:r>
            <a:endParaRPr/>
          </a:p>
        </p:txBody>
      </p:sp>
      <p:sp>
        <p:nvSpPr>
          <p:cNvPr id="239" name="Google Shape;239;p7"/>
          <p:cNvSpPr txBox="1"/>
          <p:nvPr>
            <p:ph idx="1" type="body"/>
          </p:nvPr>
        </p:nvSpPr>
        <p:spPr>
          <a:xfrm>
            <a:off x="680321" y="2198452"/>
            <a:ext cx="9613861" cy="45817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Etapa 1 – Triagem</a:t>
            </a:r>
            <a:endParaRPr/>
          </a:p>
          <a:p>
            <a:pPr indent="0" lvl="0" marL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Levantamento de todos os atos normativos vigentes - Resoluções, Deliberações, Atos Administrativos, Portarias, Portarias Conjuntas, Instruções Normativas ou qualquer outro ato de natureza normativa e genérica, que disciplinasse matéria na esfera de competência da unidade ou do colegiado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Identificação de 432 atos normativos vigentes</a:t>
            </a:r>
            <a:endParaRPr/>
          </a:p>
          <a:p>
            <a:pPr indent="-508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508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  <a:p>
            <a:pPr indent="-762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Histórico – 2021-2022 – Etapas da Revisão </a:t>
            </a:r>
            <a:endParaRPr/>
          </a:p>
        </p:txBody>
      </p:sp>
      <p:sp>
        <p:nvSpPr>
          <p:cNvPr id="245" name="Google Shape;245;p8"/>
          <p:cNvSpPr txBox="1"/>
          <p:nvPr>
            <p:ph idx="1" type="body"/>
          </p:nvPr>
        </p:nvSpPr>
        <p:spPr>
          <a:xfrm>
            <a:off x="680321" y="2003898"/>
            <a:ext cx="9613861" cy="46400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4400">
                <a:latin typeface="Calibri"/>
                <a:ea typeface="Calibri"/>
                <a:cs typeface="Calibri"/>
                <a:sym typeface="Calibri"/>
              </a:rPr>
              <a:t>Etapa 2 – Exame</a:t>
            </a:r>
            <a:endParaRPr/>
          </a:p>
          <a:p>
            <a:pPr indent="0" lvl="0" marL="0" rt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44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4400">
                <a:latin typeface="Calibri"/>
                <a:ea typeface="Calibri"/>
                <a:cs typeface="Calibri"/>
                <a:sym typeface="Calibri"/>
              </a:rPr>
              <a:t>Leitura e exame detalhado de cada ato normativo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4400">
                <a:latin typeface="Calibri"/>
                <a:ea typeface="Calibri"/>
                <a:cs typeface="Calibri"/>
                <a:sym typeface="Calibri"/>
              </a:rPr>
              <a:t>Pesquisas referenciais nas planilhas e </a:t>
            </a:r>
            <a:r>
              <a:rPr i="1" lang="pt-BR" sz="4400">
                <a:latin typeface="Calibri"/>
                <a:ea typeface="Calibri"/>
                <a:cs typeface="Calibri"/>
                <a:sym typeface="Calibri"/>
              </a:rPr>
              <a:t>drive</a:t>
            </a:r>
            <a:r>
              <a:rPr lang="pt-BR" sz="4400">
                <a:latin typeface="Calibri"/>
                <a:ea typeface="Calibri"/>
                <a:cs typeface="Calibri"/>
                <a:sym typeface="Calibri"/>
              </a:rPr>
              <a:t> da Comissão, Portal da UFSCar, </a:t>
            </a:r>
            <a:r>
              <a:rPr i="1" lang="pt-BR" sz="4400">
                <a:latin typeface="Calibri"/>
                <a:ea typeface="Calibri"/>
                <a:cs typeface="Calibri"/>
                <a:sym typeface="Calibri"/>
              </a:rPr>
              <a:t>sites</a:t>
            </a:r>
            <a:r>
              <a:rPr lang="pt-BR" sz="4400">
                <a:latin typeface="Calibri"/>
                <a:ea typeface="Calibri"/>
                <a:cs typeface="Calibri"/>
                <a:sym typeface="Calibri"/>
              </a:rPr>
              <a:t> específicos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4400">
                <a:latin typeface="Calibri"/>
                <a:ea typeface="Calibri"/>
                <a:cs typeface="Calibri"/>
                <a:sym typeface="Calibri"/>
              </a:rPr>
              <a:t>Reuniões de avaliação da Comissão + GT ou representante no GT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4400">
                <a:latin typeface="Calibri"/>
                <a:ea typeface="Calibri"/>
                <a:cs typeface="Calibri"/>
                <a:sym typeface="Calibri"/>
              </a:rPr>
              <a:t>Ofícios, relatórios, pareceres, reuniões por videochamadas com dirigentes responsáveis sobre vigência, necessidade de revogação, atualização, adequação ou consolidação de determinados atos normativos, com manifestação oficial</a:t>
            </a:r>
            <a:endParaRPr/>
          </a:p>
          <a:p>
            <a:pPr indent="-14478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9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Histórico 2021-2022 – Resultados  da Revisão </a:t>
            </a:r>
            <a:endParaRPr/>
          </a:p>
        </p:txBody>
      </p:sp>
      <p:sp>
        <p:nvSpPr>
          <p:cNvPr id="251" name="Google Shape;251;p9"/>
          <p:cNvSpPr txBox="1"/>
          <p:nvPr>
            <p:ph idx="1" type="body"/>
          </p:nvPr>
        </p:nvSpPr>
        <p:spPr>
          <a:xfrm>
            <a:off x="699161" y="2247089"/>
            <a:ext cx="9613861" cy="46109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228600" lvl="0" marL="22860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1200">
                <a:latin typeface="Calibri"/>
                <a:ea typeface="Calibri"/>
                <a:cs typeface="Calibri"/>
                <a:sym typeface="Calibri"/>
              </a:rPr>
              <a:t>Revogação expressa do ato normativo</a:t>
            </a:r>
            <a:endParaRPr sz="112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1200">
                <a:latin typeface="Calibri"/>
                <a:ea typeface="Calibri"/>
                <a:cs typeface="Calibri"/>
                <a:sym typeface="Calibri"/>
              </a:rPr>
              <a:t>Edição de ato consolidado, com a reunião das normativas sobre determinada matéria em diploma legal único e revogação dos atos anteriores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1200">
                <a:latin typeface="Calibri"/>
                <a:ea typeface="Calibri"/>
                <a:cs typeface="Calibri"/>
                <a:sym typeface="Calibri"/>
              </a:rPr>
              <a:t>Revisão e adequação do ato, por necessidade de correção:  duplicidade de numeração, edição sem a publicação do respectivo ato formal de aprovação, etc</a:t>
            </a:r>
            <a:endParaRPr sz="112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11200">
                <a:latin typeface="Calibri"/>
                <a:ea typeface="Calibri"/>
                <a:cs typeface="Calibri"/>
                <a:sym typeface="Calibri"/>
              </a:rPr>
              <a:t>Conclusão sobre a conformidade do ato</a:t>
            </a:r>
            <a:endParaRPr/>
          </a:p>
          <a:p>
            <a:pPr indent="-200025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rlim">
  <a:themeElements>
    <a:clrScheme name="Berlin">
      <a:dk1>
        <a:srgbClr val="000000"/>
      </a:dk1>
      <a:lt1>
        <a:srgbClr val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2022-09-12T17:39:05Z</dcterms:created>
  <dc:creator>RICARDO MARTUCCI</dc:creator>
</cp:coreProperties>
</file>