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jIHB/YBM6BtVYL916bhbEewfch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75B27F1-5BFE-44EE-8F4C-91871F97F3FF}">
  <a:tblStyle styleId="{F75B27F1-5BFE-44EE-8F4C-91871F97F3FF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EE7"/>
          </a:solidFill>
        </a:fill>
      </a:tcStyle>
    </a:wholeTbl>
    <a:band1H>
      <a:tcTxStyle/>
      <a:tcStyle>
        <a:fill>
          <a:solidFill>
            <a:srgbClr val="F9DCCA"/>
          </a:solidFill>
        </a:fill>
      </a:tcStyle>
    </a:band1H>
    <a:band2H>
      <a:tcTxStyle/>
    </a:band2H>
    <a:band1V>
      <a:tcTxStyle/>
      <a:tcStyle>
        <a:fill>
          <a:solidFill>
            <a:srgbClr val="F9DCCA"/>
          </a:solidFill>
        </a:fill>
      </a:tcStyle>
    </a:band1V>
    <a:band2V>
      <a:tcTxStyle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" name="Google Shape;13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" name="Google Shape;1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716" y="4243845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0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10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1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9255346" y="2750337"/>
            <a:ext cx="1171888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Panorâmica com Legenda">
  <p:cSld name="Foto Panorâmica com Legenda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04" name="Google Shape;104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05" name="Google Shape;10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9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9"/>
          <p:cNvSpPr txBox="1"/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9"/>
          <p:cNvSpPr/>
          <p:nvPr>
            <p:ph idx="2" type="pic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</p:sp>
      <p:sp>
        <p:nvSpPr>
          <p:cNvPr id="110" name="Google Shape;110;p19"/>
          <p:cNvSpPr txBox="1"/>
          <p:nvPr>
            <p:ph idx="1" type="body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1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2" type="sldNum"/>
          </p:nvPr>
        </p:nvSpPr>
        <p:spPr>
          <a:xfrm>
            <a:off x="10729455" y="4711309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15" name="Google Shape;11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16" name="Google Shape;11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0"/>
          <p:cNvSpPr txBox="1"/>
          <p:nvPr>
            <p:ph type="title"/>
          </p:nvPr>
        </p:nvSpPr>
        <p:spPr>
          <a:xfrm>
            <a:off x="680322" y="609597"/>
            <a:ext cx="9613858" cy="359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0"/>
          <p:cNvSpPr txBox="1"/>
          <p:nvPr>
            <p:ph idx="1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1" name="Google Shape;121;p2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2" type="sldNum"/>
          </p:nvPr>
        </p:nvSpPr>
        <p:spPr>
          <a:xfrm>
            <a:off x="10729455" y="471161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25" name="Google Shape;125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26" name="Google Shape;12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1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1"/>
          <p:cNvSpPr txBox="1"/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" type="body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1" name="Google Shape;131;p21"/>
          <p:cNvSpPr txBox="1"/>
          <p:nvPr>
            <p:ph idx="2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2" name="Google Shape;132;p2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35" name="Google Shape;135;p21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pt-BR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/>
          </a:p>
        </p:txBody>
      </p:sp>
      <p:sp>
        <p:nvSpPr>
          <p:cNvPr id="136" name="Google Shape;136;p21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pt-BR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39" name="Google Shape;13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2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2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2"/>
          <p:cNvSpPr txBox="1"/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">
  <p:cSld name="3 Colunas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48" name="Google Shape;148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9" name="Google Shape;14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3"/>
          <p:cNvSpPr txBox="1"/>
          <p:nvPr>
            <p:ph type="title"/>
          </p:nvPr>
        </p:nvSpPr>
        <p:spPr>
          <a:xfrm>
            <a:off x="669222" y="753228"/>
            <a:ext cx="96249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660946" y="2336873"/>
            <a:ext cx="307003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4" name="Google Shape;154;p23"/>
          <p:cNvSpPr txBox="1"/>
          <p:nvPr>
            <p:ph idx="2" type="body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5" name="Google Shape;155;p23"/>
          <p:cNvSpPr txBox="1"/>
          <p:nvPr>
            <p:ph idx="3" type="body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6" name="Google Shape;156;p23"/>
          <p:cNvSpPr txBox="1"/>
          <p:nvPr>
            <p:ph idx="4" type="body"/>
          </p:nvPr>
        </p:nvSpPr>
        <p:spPr>
          <a:xfrm>
            <a:off x="3945470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7" name="Google Shape;157;p23"/>
          <p:cNvSpPr txBox="1"/>
          <p:nvPr>
            <p:ph idx="5" type="body"/>
          </p:nvPr>
        </p:nvSpPr>
        <p:spPr>
          <a:xfrm>
            <a:off x="7224156" y="2336873"/>
            <a:ext cx="307002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8" name="Google Shape;158;p23"/>
          <p:cNvSpPr txBox="1"/>
          <p:nvPr>
            <p:ph idx="6" type="body"/>
          </p:nvPr>
        </p:nvSpPr>
        <p:spPr>
          <a:xfrm>
            <a:off x="7224156" y="3022673"/>
            <a:ext cx="3070025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9" name="Google Shape;159;p2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3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 de Imagem">
  <p:cSld name="3 Colunas de Imagem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63" name="Google Shape;163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64" name="Google Shape;16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4"/>
          <p:cNvSpPr txBox="1"/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4"/>
          <p:cNvSpPr txBox="1"/>
          <p:nvPr>
            <p:ph idx="1" type="body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9" name="Google Shape;169;p24"/>
          <p:cNvSpPr/>
          <p:nvPr>
            <p:ph idx="2" type="pic"/>
          </p:nvPr>
        </p:nvSpPr>
        <p:spPr>
          <a:xfrm>
            <a:off x="680318" y="2336873"/>
            <a:ext cx="30497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</p:sp>
      <p:sp>
        <p:nvSpPr>
          <p:cNvPr id="170" name="Google Shape;170;p24"/>
          <p:cNvSpPr txBox="1"/>
          <p:nvPr>
            <p:ph idx="3" type="body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24"/>
          <p:cNvSpPr txBox="1"/>
          <p:nvPr>
            <p:ph idx="4" type="body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2" name="Google Shape;172;p24"/>
          <p:cNvSpPr/>
          <p:nvPr>
            <p:ph idx="5" type="pic"/>
          </p:nvPr>
        </p:nvSpPr>
        <p:spPr>
          <a:xfrm>
            <a:off x="3945470" y="2336873"/>
            <a:ext cx="306324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</p:sp>
      <p:sp>
        <p:nvSpPr>
          <p:cNvPr id="173" name="Google Shape;173;p24"/>
          <p:cNvSpPr txBox="1"/>
          <p:nvPr>
            <p:ph idx="6" type="body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4" name="Google Shape;174;p24"/>
          <p:cNvSpPr txBox="1"/>
          <p:nvPr>
            <p:ph idx="7" type="body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5" name="Google Shape;175;p24"/>
          <p:cNvSpPr/>
          <p:nvPr>
            <p:ph idx="8" type="pic"/>
          </p:nvPr>
        </p:nvSpPr>
        <p:spPr>
          <a:xfrm>
            <a:off x="7230677" y="2336873"/>
            <a:ext cx="30635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</p:sp>
      <p:sp>
        <p:nvSpPr>
          <p:cNvPr id="176" name="Google Shape;176;p24"/>
          <p:cNvSpPr txBox="1"/>
          <p:nvPr>
            <p:ph idx="9" type="body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7" name="Google Shape;177;p2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81" name="Google Shape;181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82" name="Google Shape;18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5"/>
          <p:cNvSpPr txBox="1"/>
          <p:nvPr>
            <p:ph idx="1" type="body"/>
          </p:nvPr>
        </p:nvSpPr>
        <p:spPr>
          <a:xfrm rot="5400000">
            <a:off x="3687594" y="-670400"/>
            <a:ext cx="3599316" cy="9613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2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2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5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6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6"/>
          <p:cNvSpPr txBox="1"/>
          <p:nvPr>
            <p:ph type="title"/>
          </p:nvPr>
        </p:nvSpPr>
        <p:spPr>
          <a:xfrm rot="5400000">
            <a:off x="8489252" y="2249576"/>
            <a:ext cx="4353760" cy="10738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26"/>
          <p:cNvSpPr txBox="1"/>
          <p:nvPr>
            <p:ph idx="1" type="body"/>
          </p:nvPr>
        </p:nvSpPr>
        <p:spPr>
          <a:xfrm rot="5400000">
            <a:off x="2452030" y="-1162110"/>
            <a:ext cx="5326589" cy="88700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5" name="Google Shape;195;p26"/>
          <p:cNvSpPr txBox="1"/>
          <p:nvPr>
            <p:ph idx="10" type="dt"/>
          </p:nvPr>
        </p:nvSpPr>
        <p:spPr>
          <a:xfrm>
            <a:off x="6807126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26"/>
          <p:cNvSpPr txBox="1"/>
          <p:nvPr>
            <p:ph idx="11" type="ftr"/>
          </p:nvPr>
        </p:nvSpPr>
        <p:spPr>
          <a:xfrm>
            <a:off x="680321" y="5936188"/>
            <a:ext cx="61268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26"/>
          <p:cNvSpPr txBox="1"/>
          <p:nvPr>
            <p:ph idx="12" type="sldNum"/>
          </p:nvPr>
        </p:nvSpPr>
        <p:spPr>
          <a:xfrm>
            <a:off x="10097550" y="5398633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23" name="Google Shape;23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24" name="Google Shape;2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1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11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33" name="Google Shape;3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34" name="Google Shape;3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2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12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1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10729455" y="286989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43" name="Google Shape;43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44" name="Google Shape;4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680320" y="2336873"/>
            <a:ext cx="46983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54" name="Google Shape;5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55" name="Google Shape;5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4"/>
          <p:cNvSpPr txBox="1"/>
          <p:nvPr>
            <p:ph type="title"/>
          </p:nvPr>
        </p:nvSpPr>
        <p:spPr>
          <a:xfrm>
            <a:off x="680319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906350" y="2336873"/>
            <a:ext cx="4472327" cy="6931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14"/>
          <p:cNvSpPr txBox="1"/>
          <p:nvPr>
            <p:ph idx="2" type="body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3" type="body"/>
          </p:nvPr>
        </p:nvSpPr>
        <p:spPr>
          <a:xfrm>
            <a:off x="5820154" y="2336873"/>
            <a:ext cx="4474028" cy="6920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2" name="Google Shape;62;p14"/>
          <p:cNvSpPr txBox="1"/>
          <p:nvPr>
            <p:ph idx="4" type="body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67" name="Google Shape;67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Short.png" id="76" name="Google Shape;7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82" name="Google Shape;82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83" name="Google Shape;8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7"/>
          <p:cNvSpPr txBox="1"/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2" type="body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9" name="Google Shape;89;p17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93" name="Google Shape;93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94" name="Google Shape;9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"/>
          <p:cNvSpPr txBox="1"/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8"/>
          <p:cNvSpPr/>
          <p:nvPr>
            <p:ph idx="2" type="pic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0" name="Google Shape;100;p18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8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8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78121"/>
            </a:gs>
            <a:gs pos="50000">
              <a:srgbClr val="D54006"/>
            </a:gs>
            <a:gs pos="100000">
              <a:srgbClr val="8C0000"/>
            </a:gs>
          </a:gsLst>
          <a:lin ang="25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ashOverlay-FullResolve.png" id="6" name="Google Shape;6;p9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9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9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 sz="3600"/>
              <a:t>Alteração nos Tipos de Documentos SEI: Atos Oficiais</a:t>
            </a:r>
            <a:endParaRPr/>
          </a:p>
        </p:txBody>
      </p:sp>
      <p:sp>
        <p:nvSpPr>
          <p:cNvPr id="203" name="Google Shape;203;p1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 GT CoPRAN – Portarias GR nº 6234/2023 e 7308/2024 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Reunião - 13 de fevereiro de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Trabalhos CoPRAN – 2024</a:t>
            </a:r>
            <a:endParaRPr/>
          </a:p>
        </p:txBody>
      </p:sp>
      <p:sp>
        <p:nvSpPr>
          <p:cNvPr id="209" name="Google Shape;209;p2"/>
          <p:cNvSpPr txBox="1"/>
          <p:nvPr>
            <p:ph idx="1" type="body"/>
          </p:nvPr>
        </p:nvSpPr>
        <p:spPr>
          <a:xfrm>
            <a:off x="680321" y="2082800"/>
            <a:ext cx="9613861" cy="4704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200">
                <a:latin typeface="Calibri"/>
                <a:ea typeface="Calibri"/>
                <a:cs typeface="Calibri"/>
                <a:sym typeface="Calibri"/>
              </a:rPr>
              <a:t>Atualização da Base Normativa da Agência de Inovação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200">
                <a:latin typeface="Calibri"/>
                <a:ea typeface="Calibri"/>
                <a:cs typeface="Calibri"/>
                <a:sym typeface="Calibri"/>
              </a:rPr>
              <a:t>Atualização da página “Atos Normativos da UFSCar” – atos de 2023 e 2024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200">
                <a:latin typeface="Calibri"/>
                <a:ea typeface="Calibri"/>
                <a:cs typeface="Calibri"/>
                <a:sym typeface="Calibri"/>
              </a:rPr>
              <a:t>Aprovação dos Fluxos dos Processos – Atos Oficiais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200">
                <a:latin typeface="Calibri"/>
                <a:ea typeface="Calibri"/>
                <a:cs typeface="Calibri"/>
                <a:sym typeface="Calibri"/>
              </a:rPr>
              <a:t>Implantação de Novos Fluxos de Processos e Tipos de Documentos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200">
                <a:latin typeface="Calibri"/>
                <a:ea typeface="Calibri"/>
                <a:cs typeface="Calibri"/>
                <a:sym typeface="Calibri"/>
              </a:rPr>
              <a:t>Diretrizes e Padrões dos Atos Normativos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Decreto nº 12.002, de 22 de abril de 2024 e Portaria GR nº 6/2024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113537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b="1" lang="pt-BR" sz="3800">
                <a:latin typeface="Calibri"/>
                <a:ea typeface="Calibri"/>
                <a:cs typeface="Calibri"/>
                <a:sym typeface="Calibri"/>
              </a:rPr>
              <a:t>Não realização de treinamento para o GT-CoPRAN – Greve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3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400">
                <a:latin typeface="Calibri"/>
                <a:ea typeface="Calibri"/>
                <a:cs typeface="Calibri"/>
                <a:sym typeface="Calibri"/>
              </a:rPr>
              <a:t>Série Notas Técnicas CoPRAN</a:t>
            </a:r>
            <a:endParaRPr sz="3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400">
                <a:latin typeface="Calibri"/>
                <a:ea typeface="Calibri"/>
                <a:cs typeface="Calibri"/>
                <a:sym typeface="Calibri"/>
              </a:rPr>
              <a:t>Coletânea de Documentos de Referência: Produção de Atos Normativos na UFSCar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400">
                <a:latin typeface="Calibri"/>
                <a:ea typeface="Calibri"/>
                <a:cs typeface="Calibri"/>
                <a:sym typeface="Calibri"/>
              </a:rPr>
              <a:t>Coletânea de Documentos de Referência: Produção de Atos Oficiais na UFSCar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400">
                <a:latin typeface="Calibri"/>
                <a:ea typeface="Calibri"/>
                <a:cs typeface="Calibri"/>
                <a:sym typeface="Calibri"/>
              </a:rPr>
              <a:t>Visitas Técnicas às Unidades Produtoras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3400">
              <a:latin typeface="Calibri"/>
              <a:ea typeface="Calibri"/>
              <a:cs typeface="Calibri"/>
              <a:sym typeface="Calibri"/>
            </a:endParaRPr>
          </a:p>
          <a:p>
            <a:pPr indent="-113537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-13335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15 de janeiro de 2024 - novos tipos de documentos SEI-UFSCar</a:t>
            </a:r>
            <a:endParaRPr/>
          </a:p>
        </p:txBody>
      </p:sp>
      <p:sp>
        <p:nvSpPr>
          <p:cNvPr id="215" name="Google Shape;215;p3"/>
          <p:cNvSpPr txBox="1"/>
          <p:nvPr>
            <p:ph idx="1" type="body"/>
          </p:nvPr>
        </p:nvSpPr>
        <p:spPr>
          <a:xfrm>
            <a:off x="680321" y="2033082"/>
            <a:ext cx="9613861" cy="471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Atos Normativos – regulamentados por decreto federal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Normativo: Resolução 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Normativo: Resolução Conjunta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Normativo: Portaria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Normativo: Portaria Conjunta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Normativo: Instrução Normativa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Normativo: Instrução Normativa Conjunta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Atos Oficiais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Oficial: Resolução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Oficial: Portaria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Oficial: Portaria Conjunta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Ato Oficial: Ato Administrativo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101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101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Constatações – janeiro 2025</a:t>
            </a:r>
            <a:endParaRPr/>
          </a:p>
        </p:txBody>
      </p:sp>
      <p:sp>
        <p:nvSpPr>
          <p:cNvPr id="221" name="Google Shape;221;p4"/>
          <p:cNvSpPr txBox="1"/>
          <p:nvPr>
            <p:ph idx="1" type="body"/>
          </p:nvPr>
        </p:nvSpPr>
        <p:spPr>
          <a:xfrm>
            <a:off x="816508" y="2071992"/>
            <a:ext cx="9825551" cy="4610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Constatações advindas de: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Verificação nas visitas técnicas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Estudos posteriores feitos pela CoPRAN nas “Publicações Oficiais” SEI-UFSCar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Incompreensões pelas ações informais de capacitação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Continuidade de uso  Ato Oficial: Resolução – para normas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E não uso  Ato Normativo: Resolução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Continuidade de uso  Ato Oficial: Ato Administrativo – para demais decisões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E não uso de Ato Oficial: Resolução – para demais decisões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Não uso  Ato Oficial: Ato Administrativo – para questões próprias do Conselho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Documentos SEI mais usados pelos Conselhos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Ato Normativo: Resolução – para registro de normas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Ato Oficial: Ato Administrativo – para registro de outras decisões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Constatações – janeiro 2025</a:t>
            </a:r>
            <a:endParaRPr/>
          </a:p>
        </p:txBody>
      </p:sp>
      <p:sp>
        <p:nvSpPr>
          <p:cNvPr id="227" name="Google Shape;227;p5"/>
          <p:cNvSpPr txBox="1"/>
          <p:nvPr>
            <p:ph idx="1" type="body"/>
          </p:nvPr>
        </p:nvSpPr>
        <p:spPr>
          <a:xfrm>
            <a:off x="680321" y="2336872"/>
            <a:ext cx="9613861" cy="40639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Cultura organizacional consolidada em relação ao uso dos 2 tipos de documentos: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Resoluções – para normas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Ato Administrativo  - para outras decisões e questões próprias do Conselho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Explicação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Esse 2 tipos de atos constam em alguns Regimentos Internos de Conselhos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ConsUni, CoAd e Conselho de Pós-Graduação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Todos os Regimentos Internos Conselhos de Centro – consta em minuta oficial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Uso dos mesmos por orientação da SOC ou Procuradoria Federal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Alteração nos documentos SEI-UFSCar</a:t>
            </a:r>
            <a:endParaRPr/>
          </a:p>
        </p:txBody>
      </p:sp>
      <p:sp>
        <p:nvSpPr>
          <p:cNvPr id="233" name="Google Shape;233;p6"/>
          <p:cNvSpPr txBox="1"/>
          <p:nvPr>
            <p:ph idx="1" type="body"/>
          </p:nvPr>
        </p:nvSpPr>
        <p:spPr>
          <a:xfrm>
            <a:off x="680321" y="2336873"/>
            <a:ext cx="9613861" cy="405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CoPRAN e DPDG-TIC/SIn - Coordenação do SEI/UFSCar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Descontinuidade do documento Ato Oficial: Resolução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a partir de março de 2025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Atos Oficiais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sz="2400"/>
              <a:t>Ato Oficial: Resolução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sz="2400"/>
              <a:t>Ato Oficial: Portaria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sz="2400"/>
              <a:t>Ato Oficial: Portaria Conjunta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sz="2400"/>
              <a:t>Ato Oficial: Ato Administrativo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101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234" name="Google Shape;234;p6"/>
          <p:cNvSpPr/>
          <p:nvPr/>
        </p:nvSpPr>
        <p:spPr>
          <a:xfrm>
            <a:off x="2937753" y="4406433"/>
            <a:ext cx="914400" cy="807396"/>
          </a:xfrm>
          <a:prstGeom prst="mathMultiply">
            <a:avLst>
              <a:gd fmla="val 23520" name="adj1"/>
            </a:avLst>
          </a:prstGeom>
          <a:solidFill>
            <a:schemeClr val="accent1"/>
          </a:solidFill>
          <a:ln cap="flat" cmpd="sng" w="12700">
            <a:solidFill>
              <a:srgbClr val="653E0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Providências decorrentes</a:t>
            </a:r>
            <a:endParaRPr/>
          </a:p>
        </p:txBody>
      </p:sp>
      <p:sp>
        <p:nvSpPr>
          <p:cNvPr id="240" name="Google Shape;240;p7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Planilha dos Atos Oficiais: Resoluções publicadas pelos Conselhos em 2024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 sz="2400"/>
              <a:t>Apoio da CoPRAN e envio para Coordenação do SEI-UFSCar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Alteração do tipo de documento para Atos Oficiais: Atos Administrativos pelo SEI-UFSCar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Tabela Quantitativa - preliminar</a:t>
            </a:r>
            <a:endParaRPr/>
          </a:p>
        </p:txBody>
      </p:sp>
      <p:sp>
        <p:nvSpPr>
          <p:cNvPr id="246" name="Google Shape;246;p8"/>
          <p:cNvSpPr/>
          <p:nvPr/>
        </p:nvSpPr>
        <p:spPr>
          <a:xfrm>
            <a:off x="-2817383" y="284205"/>
            <a:ext cx="2041670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247" name="Google Shape;247;p8"/>
          <p:cNvGraphicFramePr/>
          <p:nvPr/>
        </p:nvGraphicFramePr>
        <p:xfrm>
          <a:off x="2402732" y="224821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{F75B27F1-5BFE-44EE-8F4C-91871F97F3FF}</a:tableStyleId>
              </a:tblPr>
              <a:tblGrid>
                <a:gridCol w="975100"/>
                <a:gridCol w="1442025"/>
                <a:gridCol w="1208925"/>
                <a:gridCol w="1208925"/>
                <a:gridCol w="1794125"/>
              </a:tblGrid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Conselho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Ato Normativo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Resolução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2024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Ato Oficial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Resolução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Total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Ato Oficial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Resolução 2024/2025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Ato Oficial: 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Ato Administrativo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Total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ConsUni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143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143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364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CoAd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110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80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501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CoG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497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24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525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CoPG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33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566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CoEx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26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26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500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CoACE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7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101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68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CoPq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74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63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CoGePe</a:t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19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</a:tbl>
          </a:graphicData>
        </a:graphic>
      </p:graphicFrame>
      <p:sp>
        <p:nvSpPr>
          <p:cNvPr id="248" name="Google Shape;248;p8"/>
          <p:cNvSpPr/>
          <p:nvPr/>
        </p:nvSpPr>
        <p:spPr>
          <a:xfrm>
            <a:off x="-417213" y="0"/>
            <a:ext cx="13196334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rlim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2025-02-07T20:01:57Z</dcterms:created>
  <dc:creator>RICARDO MARTUCCI</dc:creator>
</cp:coreProperties>
</file>