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6858000" cx="12192000"/>
  <p:notesSz cx="6858000" cy="9144000"/>
  <p:embeddedFontLst>
    <p:embeddedFont>
      <p:font typeface="Lato"/>
      <p:regular r:id="rId29"/>
      <p:bold r:id="rId30"/>
      <p:italic r:id="rId31"/>
      <p:boldItalic r:id="rId32"/>
    </p:embeddedFont>
    <p:embeddedFont>
      <p:font typeface="Helvetica Neue"/>
      <p:regular r:id="rId33"/>
      <p:bold r:id="rId34"/>
      <p:italic r:id="rId35"/>
      <p:boldItalic r:id="rId3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7" roundtripDataSignature="AMtx7mhevvTWRQb5CLA2dXYewM4qDybO1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68C7C34-6016-41AC-AD41-1C6408FD5BB9}">
  <a:tblStyle styleId="{868C7C34-6016-41AC-AD41-1C6408FD5BB9}" styleName="Table_0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CEEE7"/>
          </a:solidFill>
        </a:fill>
      </a:tcStyle>
    </a:wholeTbl>
    <a:band1H>
      <a:tcTxStyle/>
      <a:tcStyle>
        <a:fill>
          <a:solidFill>
            <a:srgbClr val="F9DCCA"/>
          </a:solidFill>
        </a:fill>
      </a:tcStyle>
    </a:band1H>
    <a:band2H>
      <a:tcTxStyle/>
    </a:band2H>
    <a:band1V>
      <a:tcTxStyle/>
      <a:tcStyle>
        <a:fill>
          <a:solidFill>
            <a:srgbClr val="F9DCCA"/>
          </a:solidFill>
        </a:fill>
      </a:tcStyle>
    </a:band1V>
    <a:band2V>
      <a:tcTxStyle/>
    </a:band2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Lat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Lato-italic.fntdata"/><Relationship Id="rId30" Type="http://schemas.openxmlformats.org/officeDocument/2006/relationships/font" Target="fonts/Lato-bold.fntdata"/><Relationship Id="rId11" Type="http://schemas.openxmlformats.org/officeDocument/2006/relationships/slide" Target="slides/slide6.xml"/><Relationship Id="rId33" Type="http://schemas.openxmlformats.org/officeDocument/2006/relationships/font" Target="fonts/HelveticaNeue-regular.fntdata"/><Relationship Id="rId10" Type="http://schemas.openxmlformats.org/officeDocument/2006/relationships/slide" Target="slides/slide5.xml"/><Relationship Id="rId32" Type="http://schemas.openxmlformats.org/officeDocument/2006/relationships/font" Target="fonts/Lato-boldItalic.fntdata"/><Relationship Id="rId13" Type="http://schemas.openxmlformats.org/officeDocument/2006/relationships/slide" Target="slides/slide8.xml"/><Relationship Id="rId35" Type="http://schemas.openxmlformats.org/officeDocument/2006/relationships/font" Target="fonts/HelveticaNeue-italic.fntdata"/><Relationship Id="rId12" Type="http://schemas.openxmlformats.org/officeDocument/2006/relationships/slide" Target="slides/slide7.xml"/><Relationship Id="rId34" Type="http://schemas.openxmlformats.org/officeDocument/2006/relationships/font" Target="fonts/HelveticaNeue-bold.fntdata"/><Relationship Id="rId15" Type="http://schemas.openxmlformats.org/officeDocument/2006/relationships/slide" Target="slides/slide10.xml"/><Relationship Id="rId37" Type="http://customschemas.google.com/relationships/presentationmetadata" Target="metadata"/><Relationship Id="rId14" Type="http://schemas.openxmlformats.org/officeDocument/2006/relationships/slide" Target="slides/slide9.xml"/><Relationship Id="rId36" Type="http://schemas.openxmlformats.org/officeDocument/2006/relationships/font" Target="fonts/HelveticaNeue-boldItalic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3" name="Google Shape;13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4242851"/>
            <a:ext cx="8968084" cy="2759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4" name="Google Shape;14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11716" y="4243845"/>
            <a:ext cx="3077108" cy="27694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5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25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25"/>
          <p:cNvSpPr txBox="1"/>
          <p:nvPr>
            <p:ph type="ctrTitle"/>
          </p:nvPr>
        </p:nvSpPr>
        <p:spPr>
          <a:xfrm>
            <a:off x="680322" y="2733709"/>
            <a:ext cx="8144134" cy="13730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rebuchet MS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5"/>
          <p:cNvSpPr txBox="1"/>
          <p:nvPr>
            <p:ph idx="1" type="subTitle"/>
          </p:nvPr>
        </p:nvSpPr>
        <p:spPr>
          <a:xfrm>
            <a:off x="680322" y="4394039"/>
            <a:ext cx="8144134" cy="111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9" name="Google Shape;19;p25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5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5"/>
          <p:cNvSpPr txBox="1"/>
          <p:nvPr>
            <p:ph idx="12" type="sldNum"/>
          </p:nvPr>
        </p:nvSpPr>
        <p:spPr>
          <a:xfrm>
            <a:off x="9255346" y="2750337"/>
            <a:ext cx="1171888" cy="13564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to Panorâmica com Legenda">
  <p:cSld name="Foto Panorâmica com Legenda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04" name="Google Shape;104;p3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05" name="Google Shape;105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34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34"/>
          <p:cNvSpPr txBox="1"/>
          <p:nvPr>
            <p:ph type="title"/>
          </p:nvPr>
        </p:nvSpPr>
        <p:spPr>
          <a:xfrm>
            <a:off x="680322" y="4711616"/>
            <a:ext cx="9613859" cy="4530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34"/>
          <p:cNvSpPr/>
          <p:nvPr>
            <p:ph idx="2" type="pic"/>
          </p:nvPr>
        </p:nvSpPr>
        <p:spPr>
          <a:xfrm>
            <a:off x="680322" y="609597"/>
            <a:ext cx="9613859" cy="3589575"/>
          </a:xfrm>
          <a:prstGeom prst="rect">
            <a:avLst/>
          </a:prstGeom>
          <a:noFill/>
          <a:ln>
            <a:noFill/>
          </a:ln>
          <a:effectLst>
            <a:outerShdw blurRad="76200" rotWithShape="0" algn="tl" dir="5040000" dist="63500">
              <a:srgbClr val="000000">
                <a:alpha val="40784"/>
              </a:srgbClr>
            </a:outerShdw>
          </a:effectLst>
        </p:spPr>
      </p:sp>
      <p:sp>
        <p:nvSpPr>
          <p:cNvPr id="110" name="Google Shape;110;p34"/>
          <p:cNvSpPr txBox="1"/>
          <p:nvPr>
            <p:ph idx="1" type="body"/>
          </p:nvPr>
        </p:nvSpPr>
        <p:spPr>
          <a:xfrm>
            <a:off x="680319" y="5169583"/>
            <a:ext cx="9613862" cy="6229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1" name="Google Shape;111;p34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34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34"/>
          <p:cNvSpPr txBox="1"/>
          <p:nvPr>
            <p:ph idx="12" type="sldNum"/>
          </p:nvPr>
        </p:nvSpPr>
        <p:spPr>
          <a:xfrm>
            <a:off x="10729455" y="4711309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Legenda">
  <p:cSld name="Título e Legenda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15" name="Google Shape;115;p3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16" name="Google Shape;116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35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35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35"/>
          <p:cNvSpPr txBox="1"/>
          <p:nvPr>
            <p:ph type="title"/>
          </p:nvPr>
        </p:nvSpPr>
        <p:spPr>
          <a:xfrm>
            <a:off x="680322" y="609597"/>
            <a:ext cx="9613858" cy="3592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35"/>
          <p:cNvSpPr txBox="1"/>
          <p:nvPr>
            <p:ph idx="1" type="body"/>
          </p:nvPr>
        </p:nvSpPr>
        <p:spPr>
          <a:xfrm>
            <a:off x="680322" y="4711615"/>
            <a:ext cx="9613859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21" name="Google Shape;121;p35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35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35"/>
          <p:cNvSpPr txBox="1"/>
          <p:nvPr>
            <p:ph idx="12" type="sldNum"/>
          </p:nvPr>
        </p:nvSpPr>
        <p:spPr>
          <a:xfrm>
            <a:off x="10729455" y="471161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ção com Legenda">
  <p:cSld name="Citação com Legenda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25" name="Google Shape;125;p3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26" name="Google Shape;126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36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36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36"/>
          <p:cNvSpPr txBox="1"/>
          <p:nvPr>
            <p:ph type="title"/>
          </p:nvPr>
        </p:nvSpPr>
        <p:spPr>
          <a:xfrm>
            <a:off x="1127856" y="609598"/>
            <a:ext cx="8718877" cy="303606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36"/>
          <p:cNvSpPr txBox="1"/>
          <p:nvPr>
            <p:ph idx="1" type="body"/>
          </p:nvPr>
        </p:nvSpPr>
        <p:spPr>
          <a:xfrm>
            <a:off x="1402288" y="3653379"/>
            <a:ext cx="8156579" cy="5489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1" name="Google Shape;131;p36"/>
          <p:cNvSpPr txBox="1"/>
          <p:nvPr>
            <p:ph idx="2" type="body"/>
          </p:nvPr>
        </p:nvSpPr>
        <p:spPr>
          <a:xfrm>
            <a:off x="680322" y="4711615"/>
            <a:ext cx="9613859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2" name="Google Shape;132;p36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36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36"/>
          <p:cNvSpPr txBox="1"/>
          <p:nvPr>
            <p:ph idx="12" type="sldNum"/>
          </p:nvPr>
        </p:nvSpPr>
        <p:spPr>
          <a:xfrm>
            <a:off x="10729455" y="470992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135" name="Google Shape;135;p36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Trebuchet MS"/>
              <a:buNone/>
            </a:pPr>
            <a:r>
              <a:rPr b="0" lang="pt-BR" sz="7200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“</a:t>
            </a:r>
            <a:endParaRPr/>
          </a:p>
        </p:txBody>
      </p:sp>
      <p:sp>
        <p:nvSpPr>
          <p:cNvPr id="136" name="Google Shape;136;p3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Trebuchet MS"/>
              <a:buNone/>
            </a:pPr>
            <a:r>
              <a:rPr b="0" lang="pt-BR" sz="7200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rtão de Nome">
  <p:cSld name="Cartão de Nome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38" name="Google Shape;138;p3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5928628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39" name="Google Shape;139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5929622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37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37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37"/>
          <p:cNvSpPr txBox="1"/>
          <p:nvPr>
            <p:ph type="title"/>
          </p:nvPr>
        </p:nvSpPr>
        <p:spPr>
          <a:xfrm>
            <a:off x="680319" y="4711615"/>
            <a:ext cx="9613862" cy="5885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37"/>
          <p:cNvSpPr txBox="1"/>
          <p:nvPr>
            <p:ph idx="1" type="body"/>
          </p:nvPr>
        </p:nvSpPr>
        <p:spPr>
          <a:xfrm>
            <a:off x="680320" y="5300149"/>
            <a:ext cx="9613862" cy="5022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4" name="Google Shape;144;p37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37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37"/>
          <p:cNvSpPr txBox="1"/>
          <p:nvPr>
            <p:ph idx="12" type="sldNum"/>
          </p:nvPr>
        </p:nvSpPr>
        <p:spPr>
          <a:xfrm>
            <a:off x="10729455" y="470992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nas">
  <p:cSld name="3 Colunas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48" name="Google Shape;148;p3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49" name="Google Shape;149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3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3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38"/>
          <p:cNvSpPr txBox="1"/>
          <p:nvPr>
            <p:ph type="title"/>
          </p:nvPr>
        </p:nvSpPr>
        <p:spPr>
          <a:xfrm>
            <a:off x="669222" y="753228"/>
            <a:ext cx="9624960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38"/>
          <p:cNvSpPr txBox="1"/>
          <p:nvPr>
            <p:ph idx="1" type="body"/>
          </p:nvPr>
        </p:nvSpPr>
        <p:spPr>
          <a:xfrm>
            <a:off x="660946" y="2336873"/>
            <a:ext cx="3070034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54" name="Google Shape;154;p38"/>
          <p:cNvSpPr txBox="1"/>
          <p:nvPr>
            <p:ph idx="2" type="body"/>
          </p:nvPr>
        </p:nvSpPr>
        <p:spPr>
          <a:xfrm>
            <a:off x="680322" y="3022673"/>
            <a:ext cx="3049702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55" name="Google Shape;155;p38"/>
          <p:cNvSpPr txBox="1"/>
          <p:nvPr>
            <p:ph idx="3" type="body"/>
          </p:nvPr>
        </p:nvSpPr>
        <p:spPr>
          <a:xfrm>
            <a:off x="3956025" y="2336873"/>
            <a:ext cx="306324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56" name="Google Shape;156;p38"/>
          <p:cNvSpPr txBox="1"/>
          <p:nvPr>
            <p:ph idx="4" type="body"/>
          </p:nvPr>
        </p:nvSpPr>
        <p:spPr>
          <a:xfrm>
            <a:off x="3945470" y="3022673"/>
            <a:ext cx="3063240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57" name="Google Shape;157;p38"/>
          <p:cNvSpPr txBox="1"/>
          <p:nvPr>
            <p:ph idx="5" type="body"/>
          </p:nvPr>
        </p:nvSpPr>
        <p:spPr>
          <a:xfrm>
            <a:off x="7224156" y="2336873"/>
            <a:ext cx="3070025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58" name="Google Shape;158;p38"/>
          <p:cNvSpPr txBox="1"/>
          <p:nvPr>
            <p:ph idx="6" type="body"/>
          </p:nvPr>
        </p:nvSpPr>
        <p:spPr>
          <a:xfrm>
            <a:off x="7224156" y="3022673"/>
            <a:ext cx="3070025" cy="29135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59" name="Google Shape;159;p38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38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38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nas de Imagem">
  <p:cSld name="3 Colunas de Imagem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63" name="Google Shape;163;p3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64" name="Google Shape;164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3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3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39"/>
          <p:cNvSpPr txBox="1"/>
          <p:nvPr>
            <p:ph type="title"/>
          </p:nvPr>
        </p:nvSpPr>
        <p:spPr>
          <a:xfrm>
            <a:off x="680322" y="753228"/>
            <a:ext cx="9613860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39"/>
          <p:cNvSpPr txBox="1"/>
          <p:nvPr>
            <p:ph idx="1" type="body"/>
          </p:nvPr>
        </p:nvSpPr>
        <p:spPr>
          <a:xfrm>
            <a:off x="680318" y="4297503"/>
            <a:ext cx="3049705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69" name="Google Shape;169;p39"/>
          <p:cNvSpPr/>
          <p:nvPr>
            <p:ph idx="2" type="pic"/>
          </p:nvPr>
        </p:nvSpPr>
        <p:spPr>
          <a:xfrm>
            <a:off x="680318" y="2336873"/>
            <a:ext cx="3049705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</p:sp>
      <p:sp>
        <p:nvSpPr>
          <p:cNvPr id="170" name="Google Shape;170;p39"/>
          <p:cNvSpPr txBox="1"/>
          <p:nvPr>
            <p:ph idx="3" type="body"/>
          </p:nvPr>
        </p:nvSpPr>
        <p:spPr>
          <a:xfrm>
            <a:off x="680318" y="4873765"/>
            <a:ext cx="3049705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1" name="Google Shape;171;p39"/>
          <p:cNvSpPr txBox="1"/>
          <p:nvPr>
            <p:ph idx="4" type="body"/>
          </p:nvPr>
        </p:nvSpPr>
        <p:spPr>
          <a:xfrm>
            <a:off x="3945471" y="4297503"/>
            <a:ext cx="3063240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72" name="Google Shape;172;p39"/>
          <p:cNvSpPr/>
          <p:nvPr>
            <p:ph idx="5" type="pic"/>
          </p:nvPr>
        </p:nvSpPr>
        <p:spPr>
          <a:xfrm>
            <a:off x="3945470" y="2336873"/>
            <a:ext cx="3063240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</p:sp>
      <p:sp>
        <p:nvSpPr>
          <p:cNvPr id="173" name="Google Shape;173;p39"/>
          <p:cNvSpPr txBox="1"/>
          <p:nvPr>
            <p:ph idx="6" type="body"/>
          </p:nvPr>
        </p:nvSpPr>
        <p:spPr>
          <a:xfrm>
            <a:off x="3944117" y="4873764"/>
            <a:ext cx="3067297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4" name="Google Shape;174;p39"/>
          <p:cNvSpPr txBox="1"/>
          <p:nvPr>
            <p:ph idx="7" type="body"/>
          </p:nvPr>
        </p:nvSpPr>
        <p:spPr>
          <a:xfrm>
            <a:off x="7230678" y="4297503"/>
            <a:ext cx="3063505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75" name="Google Shape;175;p39"/>
          <p:cNvSpPr/>
          <p:nvPr>
            <p:ph idx="8" type="pic"/>
          </p:nvPr>
        </p:nvSpPr>
        <p:spPr>
          <a:xfrm>
            <a:off x="7230677" y="2336873"/>
            <a:ext cx="3063505" cy="1524000"/>
          </a:xfrm>
          <a:prstGeom prst="roundRect">
            <a:avLst>
              <a:gd fmla="val 0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</p:sp>
      <p:sp>
        <p:nvSpPr>
          <p:cNvPr id="176" name="Google Shape;176;p39"/>
          <p:cNvSpPr txBox="1"/>
          <p:nvPr>
            <p:ph idx="9" type="body"/>
          </p:nvPr>
        </p:nvSpPr>
        <p:spPr>
          <a:xfrm>
            <a:off x="7230553" y="4873762"/>
            <a:ext cx="3067563" cy="10624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77" name="Google Shape;177;p39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39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39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181" name="Google Shape;181;p4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182" name="Google Shape;182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40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4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40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40"/>
          <p:cNvSpPr txBox="1"/>
          <p:nvPr>
            <p:ph idx="1" type="body"/>
          </p:nvPr>
        </p:nvSpPr>
        <p:spPr>
          <a:xfrm rot="5400000">
            <a:off x="3687594" y="-670400"/>
            <a:ext cx="3599316" cy="96138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7" name="Google Shape;187;p40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40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p40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41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41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41"/>
          <p:cNvSpPr txBox="1"/>
          <p:nvPr>
            <p:ph type="title"/>
          </p:nvPr>
        </p:nvSpPr>
        <p:spPr>
          <a:xfrm rot="5400000">
            <a:off x="8489252" y="2249576"/>
            <a:ext cx="4353760" cy="10738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4" name="Google Shape;194;p41"/>
          <p:cNvSpPr txBox="1"/>
          <p:nvPr>
            <p:ph idx="1" type="body"/>
          </p:nvPr>
        </p:nvSpPr>
        <p:spPr>
          <a:xfrm rot="5400000">
            <a:off x="2452030" y="-1162110"/>
            <a:ext cx="5326589" cy="88700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5" name="Google Shape;195;p41"/>
          <p:cNvSpPr txBox="1"/>
          <p:nvPr>
            <p:ph idx="10" type="dt"/>
          </p:nvPr>
        </p:nvSpPr>
        <p:spPr>
          <a:xfrm>
            <a:off x="6807126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6" name="Google Shape;196;p41"/>
          <p:cNvSpPr txBox="1"/>
          <p:nvPr>
            <p:ph idx="11" type="ftr"/>
          </p:nvPr>
        </p:nvSpPr>
        <p:spPr>
          <a:xfrm>
            <a:off x="680321" y="5936188"/>
            <a:ext cx="612680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41"/>
          <p:cNvSpPr txBox="1"/>
          <p:nvPr>
            <p:ph idx="12" type="sldNum"/>
          </p:nvPr>
        </p:nvSpPr>
        <p:spPr>
          <a:xfrm>
            <a:off x="10097550" y="5398633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algn="ctr">
              <a:spcBef>
                <a:spcPts val="0"/>
              </a:spcBef>
              <a:buNone/>
              <a:defRPr sz="3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23" name="Google Shape;23;p2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24" name="Google Shape;24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2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2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26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6"/>
          <p:cNvSpPr txBox="1"/>
          <p:nvPr>
            <p:ph idx="1" type="body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26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6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6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33" name="Google Shape;33;p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" y="4086907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34" name="Google Shape;34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4" y="4087901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27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27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27"/>
          <p:cNvSpPr txBox="1"/>
          <p:nvPr>
            <p:ph type="title"/>
          </p:nvPr>
        </p:nvSpPr>
        <p:spPr>
          <a:xfrm>
            <a:off x="680322" y="2869895"/>
            <a:ext cx="9613860" cy="1090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7"/>
          <p:cNvSpPr txBox="1"/>
          <p:nvPr>
            <p:ph idx="1" type="body"/>
          </p:nvPr>
        </p:nvSpPr>
        <p:spPr>
          <a:xfrm>
            <a:off x="680322" y="4232171"/>
            <a:ext cx="9613860" cy="17040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27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7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7"/>
          <p:cNvSpPr txBox="1"/>
          <p:nvPr>
            <p:ph idx="12" type="sldNum"/>
          </p:nvPr>
        </p:nvSpPr>
        <p:spPr>
          <a:xfrm>
            <a:off x="10729455" y="2869895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43" name="Google Shape;43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44" name="Google Shape;44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2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2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28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8"/>
          <p:cNvSpPr txBox="1"/>
          <p:nvPr>
            <p:ph idx="1" type="body"/>
          </p:nvPr>
        </p:nvSpPr>
        <p:spPr>
          <a:xfrm>
            <a:off x="680320" y="2336873"/>
            <a:ext cx="4698358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28"/>
          <p:cNvSpPr txBox="1"/>
          <p:nvPr>
            <p:ph idx="2" type="body"/>
          </p:nvPr>
        </p:nvSpPr>
        <p:spPr>
          <a:xfrm>
            <a:off x="5594123" y="2336873"/>
            <a:ext cx="4700058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28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8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8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54" name="Google Shape;54;p2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55" name="Google Shape;55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2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2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29"/>
          <p:cNvSpPr txBox="1"/>
          <p:nvPr>
            <p:ph type="title"/>
          </p:nvPr>
        </p:nvSpPr>
        <p:spPr>
          <a:xfrm>
            <a:off x="680319" y="753229"/>
            <a:ext cx="9613863" cy="10809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9"/>
          <p:cNvSpPr txBox="1"/>
          <p:nvPr>
            <p:ph idx="1" type="body"/>
          </p:nvPr>
        </p:nvSpPr>
        <p:spPr>
          <a:xfrm>
            <a:off x="906350" y="2336873"/>
            <a:ext cx="4472327" cy="6931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0" name="Google Shape;60;p29"/>
          <p:cNvSpPr txBox="1"/>
          <p:nvPr>
            <p:ph idx="2" type="body"/>
          </p:nvPr>
        </p:nvSpPr>
        <p:spPr>
          <a:xfrm>
            <a:off x="680322" y="3030008"/>
            <a:ext cx="4698355" cy="2906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29"/>
          <p:cNvSpPr txBox="1"/>
          <p:nvPr>
            <p:ph idx="3" type="body"/>
          </p:nvPr>
        </p:nvSpPr>
        <p:spPr>
          <a:xfrm>
            <a:off x="5820154" y="2336873"/>
            <a:ext cx="4474028" cy="6920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2" name="Google Shape;62;p29"/>
          <p:cNvSpPr txBox="1"/>
          <p:nvPr>
            <p:ph idx="4" type="body"/>
          </p:nvPr>
        </p:nvSpPr>
        <p:spPr>
          <a:xfrm>
            <a:off x="5594123" y="3030008"/>
            <a:ext cx="4700059" cy="29061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29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9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9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67" name="Google Shape;67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68" name="Google Shape;68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30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3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30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0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0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30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Short.png" id="76" name="Google Shape;76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31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31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1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1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82" name="Google Shape;82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83" name="Google Shape;83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32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3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32"/>
          <p:cNvSpPr txBox="1"/>
          <p:nvPr>
            <p:ph type="title"/>
          </p:nvPr>
        </p:nvSpPr>
        <p:spPr>
          <a:xfrm>
            <a:off x="680321" y="753227"/>
            <a:ext cx="9613859" cy="10809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32"/>
          <p:cNvSpPr txBox="1"/>
          <p:nvPr>
            <p:ph idx="1" type="body"/>
          </p:nvPr>
        </p:nvSpPr>
        <p:spPr>
          <a:xfrm>
            <a:off x="4685846" y="2336873"/>
            <a:ext cx="5608336" cy="35993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32"/>
          <p:cNvSpPr txBox="1"/>
          <p:nvPr>
            <p:ph idx="2" type="body"/>
          </p:nvPr>
        </p:nvSpPr>
        <p:spPr>
          <a:xfrm>
            <a:off x="680322" y="2336872"/>
            <a:ext cx="3790078" cy="35993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89" name="Google Shape;89;p32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32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32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D-ShadowLong.png" id="93" name="Google Shape;93;p3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" y="1970240"/>
            <a:ext cx="10437812" cy="3211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D-ShadowShort.png" id="94" name="Google Shape;94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85826" y="1971234"/>
            <a:ext cx="1602997" cy="14427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33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33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3"/>
          <p:cNvSpPr txBox="1"/>
          <p:nvPr>
            <p:ph type="title"/>
          </p:nvPr>
        </p:nvSpPr>
        <p:spPr>
          <a:xfrm>
            <a:off x="680323" y="753228"/>
            <a:ext cx="9613857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33"/>
          <p:cNvSpPr/>
          <p:nvPr>
            <p:ph idx="2" type="pic"/>
          </p:nvPr>
        </p:nvSpPr>
        <p:spPr>
          <a:xfrm>
            <a:off x="4868333" y="2336874"/>
            <a:ext cx="5425849" cy="3599312"/>
          </a:xfrm>
          <a:prstGeom prst="rect">
            <a:avLst/>
          </a:prstGeom>
          <a:noFill/>
          <a:ln>
            <a:noFill/>
          </a:ln>
          <a:effectLst>
            <a:outerShdw blurRad="76200" rotWithShape="0" algn="tl" dir="5040000" dist="63500">
              <a:srgbClr val="000000">
                <a:alpha val="40784"/>
              </a:srgbClr>
            </a:outerShdw>
          </a:effectLst>
        </p:spPr>
      </p:sp>
      <p:sp>
        <p:nvSpPr>
          <p:cNvPr id="99" name="Google Shape;99;p33"/>
          <p:cNvSpPr txBox="1"/>
          <p:nvPr>
            <p:ph idx="1" type="body"/>
          </p:nvPr>
        </p:nvSpPr>
        <p:spPr>
          <a:xfrm>
            <a:off x="680323" y="2336873"/>
            <a:ext cx="3876256" cy="35993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0" name="Google Shape;100;p33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33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33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theme" Target="../theme/theme2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78121"/>
            </a:gs>
            <a:gs pos="50000">
              <a:srgbClr val="D54006"/>
            </a:gs>
            <a:gs pos="100000">
              <a:srgbClr val="8C0000"/>
            </a:gs>
          </a:gsLst>
          <a:lin ang="252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ashOverlay-FullResolve.png" id="6" name="Google Shape;6;p24"/>
          <p:cNvPicPr preferRelativeResize="0"/>
          <p:nvPr/>
        </p:nvPicPr>
        <p:blipFill rotWithShape="1">
          <a:blip r:embed="rId1">
            <a:alphaModFix amt="10000"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24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24"/>
          <p:cNvSpPr txBox="1"/>
          <p:nvPr>
            <p:ph idx="1" type="body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9" name="Google Shape;9;p24"/>
          <p:cNvSpPr txBox="1"/>
          <p:nvPr>
            <p:ph idx="10" type="dt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0" name="Google Shape;10;p24"/>
          <p:cNvSpPr txBox="1"/>
          <p:nvPr>
            <p:ph idx="11" type="ftr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5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" name="Google Shape;11;p24"/>
          <p:cNvSpPr txBox="1"/>
          <p:nvPr>
            <p:ph idx="12" type="sldNum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hyperlink" Target="mailto:atosnormativos@ufscar.br" TargetMode="External"/><Relationship Id="rId4" Type="http://schemas.openxmlformats.org/officeDocument/2006/relationships/hyperlink" Target="mailto:beth@ufscar.br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meet.google.com/jov-ehbs-xgs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"/>
          <p:cNvSpPr txBox="1"/>
          <p:nvPr>
            <p:ph type="ctrTitle"/>
          </p:nvPr>
        </p:nvSpPr>
        <p:spPr>
          <a:xfrm>
            <a:off x="680322" y="2742465"/>
            <a:ext cx="8144134" cy="137307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None/>
            </a:pPr>
            <a:r>
              <a:rPr lang="pt-BR" sz="2400"/>
              <a:t>3</a:t>
            </a:r>
            <a:r>
              <a:rPr lang="pt-BR" sz="2400"/>
              <a:t>º Encontro CoPRAN com as Secretarias de Apoio das Diretorias de Centro – </a:t>
            </a:r>
            <a:r>
              <a:rPr i="1" lang="pt-BR" sz="2400"/>
              <a:t>Campus</a:t>
            </a:r>
            <a:r>
              <a:rPr lang="pt-BR" sz="2400"/>
              <a:t> São Carlos</a:t>
            </a:r>
            <a:endParaRPr/>
          </a:p>
        </p:txBody>
      </p:sp>
      <p:sp>
        <p:nvSpPr>
          <p:cNvPr id="203" name="Google Shape;203;p1"/>
          <p:cNvSpPr txBox="1"/>
          <p:nvPr>
            <p:ph idx="1" type="subTitle"/>
          </p:nvPr>
        </p:nvSpPr>
        <p:spPr>
          <a:xfrm>
            <a:off x="680322" y="4394039"/>
            <a:ext cx="8144134" cy="1117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pt-BR"/>
              <a:t>15 de Abril 2025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0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Reuniões do CoC - Atas</a:t>
            </a:r>
            <a:endParaRPr/>
          </a:p>
        </p:txBody>
      </p:sp>
      <p:sp>
        <p:nvSpPr>
          <p:cNvPr id="258" name="Google Shape;258;p10"/>
          <p:cNvSpPr txBox="1"/>
          <p:nvPr>
            <p:ph idx="1" type="body"/>
          </p:nvPr>
        </p:nvSpPr>
        <p:spPr>
          <a:xfrm>
            <a:off x="544749" y="2130356"/>
            <a:ext cx="9515969" cy="46109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625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b="1" lang="pt-BR" sz="2000"/>
              <a:t>Estrutura de uma Ata</a:t>
            </a:r>
            <a:endParaRPr/>
          </a:p>
          <a:p>
            <a:pPr indent="0" lvl="0" marL="0" rtl="0" algn="ctr">
              <a:lnSpc>
                <a:spcPct val="8625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 b="1" sz="2000"/>
          </a:p>
          <a:p>
            <a:pPr indent="-342900" lvl="0" marL="3429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Char char="∙"/>
            </a:pPr>
            <a:r>
              <a:rPr b="1" lang="pt-BR" sz="2000"/>
              <a:t>Abertura:</a:t>
            </a:r>
            <a:r>
              <a:rPr lang="pt-BR" sz="2000"/>
              <a:t> indica o título da reunião, data, horário, local e </a:t>
            </a:r>
            <a:r>
              <a:rPr i="1" lang="pt-BR" sz="2000"/>
              <a:t>link</a:t>
            </a:r>
            <a:r>
              <a:rPr lang="pt-BR" sz="2000"/>
              <a:t> da vídeochamada, se for o caso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Char char="∙"/>
            </a:pPr>
            <a:r>
              <a:rPr b="1" lang="pt-BR" sz="2000"/>
              <a:t>Lista dos participantes</a:t>
            </a:r>
            <a:r>
              <a:rPr lang="pt-BR" sz="2000"/>
              <a:t>: registro dos nomes dos presentes e ausências justificadas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Char char="∙"/>
            </a:pPr>
            <a:r>
              <a:rPr b="1" lang="pt-BR" sz="2000"/>
              <a:t>Expediente:</a:t>
            </a:r>
            <a:r>
              <a:rPr lang="pt-BR" sz="2000"/>
              <a:t> apreciação de atas, comunicações da Presidência e dos membros</a:t>
            </a:r>
            <a:endParaRPr/>
          </a:p>
          <a:p>
            <a:pPr indent="-342900" lvl="0" marL="3429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Char char="∙"/>
            </a:pPr>
            <a:r>
              <a:rPr b="1" lang="pt-BR" sz="2000"/>
              <a:t>Ordem do dia:</a:t>
            </a:r>
            <a:r>
              <a:rPr lang="pt-BR" sz="2000"/>
              <a:t> parte central do texto com o registro das discussões e decisões ocorridas durante a reunião, relatadas em ordem cronológica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Char char="∙"/>
            </a:pPr>
            <a:r>
              <a:rPr b="1" lang="pt-BR" sz="2000"/>
              <a:t>Encerramento: </a:t>
            </a:r>
            <a:r>
              <a:rPr lang="pt-BR" sz="2000"/>
              <a:t>texto final com horário de término e registro do nome do responsável pela redação da ata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Char char="∙"/>
            </a:pPr>
            <a:r>
              <a:rPr b="1" lang="pt-BR" sz="1800">
                <a:latin typeface="Trebuchet MS"/>
                <a:ea typeface="Trebuchet MS"/>
                <a:cs typeface="Trebuchet MS"/>
                <a:sym typeface="Trebuchet MS"/>
              </a:rPr>
              <a:t>Anexos: </a:t>
            </a:r>
            <a:r>
              <a:rPr lang="pt-BR" sz="2000">
                <a:latin typeface="Trebuchet MS"/>
                <a:ea typeface="Trebuchet MS"/>
                <a:cs typeface="Trebuchet MS"/>
                <a:sym typeface="Trebuchet MS"/>
              </a:rPr>
              <a:t>se necessário, incluir documentos relevantes discutidos na reunião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2794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None/>
            </a:pPr>
            <a:r>
              <a:t/>
            </a:r>
            <a:endParaRPr sz="2000"/>
          </a:p>
          <a:p>
            <a:pPr indent="-2794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Noto Sans Symbols"/>
              <a:buNone/>
            </a:pPr>
            <a:r>
              <a:t/>
            </a:r>
            <a:endParaRPr sz="20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1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Reuniões do CoC - Atas</a:t>
            </a:r>
            <a:endParaRPr/>
          </a:p>
        </p:txBody>
      </p:sp>
      <p:sp>
        <p:nvSpPr>
          <p:cNvPr id="264" name="Google Shape;264;p11"/>
          <p:cNvSpPr txBox="1"/>
          <p:nvPr>
            <p:ph idx="1" type="body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762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Recortar e colar a Pauta para começar a Ata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Fazer a Ata logo após a Reunião – em até 3 dias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Uso de modelo padronizado</a:t>
            </a:r>
            <a:endParaRPr/>
          </a:p>
          <a:p>
            <a:pPr indent="-76200" lvl="0" marL="2286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265" name="Google Shape;265;p11"/>
          <p:cNvSpPr/>
          <p:nvPr/>
        </p:nvSpPr>
        <p:spPr>
          <a:xfrm>
            <a:off x="5181600" y="2811293"/>
            <a:ext cx="914400" cy="9144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12700">
            <a:solidFill>
              <a:srgbClr val="653E0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2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Reuniões do CoC - Atas</a:t>
            </a:r>
            <a:endParaRPr/>
          </a:p>
        </p:txBody>
      </p:sp>
      <p:sp>
        <p:nvSpPr>
          <p:cNvPr id="271" name="Google Shape;271;p12"/>
          <p:cNvSpPr txBox="1"/>
          <p:nvPr>
            <p:ph idx="1" type="body"/>
          </p:nvPr>
        </p:nvSpPr>
        <p:spPr>
          <a:xfrm>
            <a:off x="680321" y="2110902"/>
            <a:ext cx="9613861" cy="45233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74295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rPr b="1" lang="pt-BR" sz="2600"/>
              <a:t>Abertura </a:t>
            </a:r>
            <a:endParaRPr/>
          </a:p>
          <a:p>
            <a:pPr indent="0" lvl="0" marL="0" marR="74295" rtl="0" algn="ctr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t/>
            </a:r>
            <a:endParaRPr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74295" rtl="0" algn="ctr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rPr lang="pt-BR">
                <a:latin typeface="Calibri"/>
                <a:ea typeface="Calibri"/>
                <a:cs typeface="Calibri"/>
                <a:sym typeface="Calibri"/>
              </a:rPr>
              <a:t>Conselho do Centro de xxxxxxxx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74295" rtl="0" algn="ctr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rPr lang="pt-BR">
                <a:latin typeface="Calibri"/>
                <a:ea typeface="Calibri"/>
                <a:cs typeface="Calibri"/>
                <a:sym typeface="Calibri"/>
              </a:rPr>
              <a:t>Ata da 43ª. Reunião Ordinária do CoC/CCXX</a:t>
            </a:r>
            <a:endParaRPr/>
          </a:p>
          <a:p>
            <a:pPr indent="0" lvl="0" marL="0" marR="74295" rtl="0" algn="ctr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74295" rtl="0" algn="just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74295" rtl="0" algn="just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rPr lang="pt-BR">
                <a:latin typeface="Calibri"/>
                <a:ea typeface="Calibri"/>
                <a:cs typeface="Calibri"/>
                <a:sym typeface="Calibri"/>
              </a:rPr>
              <a:t>Data: 14 de fevereiro de 2025</a:t>
            </a:r>
            <a:endParaRPr/>
          </a:p>
          <a:p>
            <a:pPr indent="0" lvl="0" marL="0" marR="74295" rtl="0" algn="just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rPr lang="pt-BR">
                <a:latin typeface="Calibri"/>
                <a:ea typeface="Calibri"/>
                <a:cs typeface="Calibri"/>
                <a:sym typeface="Calibri"/>
              </a:rPr>
              <a:t>Horário: 14h</a:t>
            </a:r>
            <a:endParaRPr/>
          </a:p>
          <a:p>
            <a:pPr indent="0" lvl="0" marL="0" marR="74295" rtl="0" algn="just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rPr lang="pt-BR">
                <a:latin typeface="Calibri"/>
                <a:ea typeface="Calibri"/>
                <a:cs typeface="Calibri"/>
                <a:sym typeface="Calibri"/>
              </a:rPr>
              <a:t>Local: Auditório do CCXX</a:t>
            </a:r>
            <a:endParaRPr/>
          </a:p>
          <a:p>
            <a:pPr indent="0" lvl="0" marL="0" marR="74295" rtl="0" algn="just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rPr lang="pt-BR">
                <a:latin typeface="Calibri"/>
                <a:ea typeface="Calibri"/>
                <a:cs typeface="Calibri"/>
                <a:sym typeface="Calibri"/>
              </a:rPr>
              <a:t>Link da videochamada: </a:t>
            </a:r>
            <a:r>
              <a:rPr lang="pt-BR">
                <a:latin typeface="Helvetica Neue"/>
                <a:ea typeface="Helvetica Neue"/>
                <a:cs typeface="Helvetica Neue"/>
                <a:sym typeface="Helvetica Neue"/>
              </a:rPr>
              <a:t>https://meet.google.com/jov-ehbs-xgs</a:t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74295" rtl="0" algn="just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74295" rtl="0" algn="l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t/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3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Reuniões do CoC - Atas</a:t>
            </a:r>
            <a:endParaRPr/>
          </a:p>
        </p:txBody>
      </p:sp>
      <p:sp>
        <p:nvSpPr>
          <p:cNvPr id="277" name="Google Shape;277;p13"/>
          <p:cNvSpPr txBox="1"/>
          <p:nvPr>
            <p:ph idx="1" type="body"/>
          </p:nvPr>
        </p:nvSpPr>
        <p:spPr>
          <a:xfrm>
            <a:off x="680321" y="2033081"/>
            <a:ext cx="9613861" cy="45817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0" lvl="0" marL="0" marR="76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b="1" lang="pt-BR" sz="9600"/>
              <a:t>Ordem do Dia</a:t>
            </a:r>
            <a:endParaRPr/>
          </a:p>
          <a:p>
            <a:pPr indent="0" lvl="0" marL="0" marR="762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b="1" sz="5100"/>
          </a:p>
          <a:p>
            <a:pPr indent="-111125" lvl="0" marL="228600" marR="76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b="1" sz="7400"/>
          </a:p>
          <a:p>
            <a:pPr indent="-228600" lvl="0" marL="228600" marR="76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9600"/>
              <a:t>Resumo das discussões em cada item da pauta</a:t>
            </a:r>
            <a:endParaRPr/>
          </a:p>
          <a:p>
            <a:pPr indent="-228600" lvl="0" marL="228600" marR="76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9600"/>
              <a:t>Decisões tomadas</a:t>
            </a:r>
            <a:endParaRPr sz="9600"/>
          </a:p>
          <a:p>
            <a:pPr indent="-228600" lvl="0" marL="228600" marR="76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9600"/>
              <a:t>Registro das opiniões e divergências significativas – impacto </a:t>
            </a:r>
            <a:endParaRPr/>
          </a:p>
          <a:p>
            <a:pPr indent="-228600" lvl="0" marL="228600" marR="76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9600"/>
              <a:t>Ações ou tarefas atribuídas</a:t>
            </a:r>
            <a:endParaRPr/>
          </a:p>
          <a:p>
            <a:pPr indent="-76200" lvl="0" marL="228600" marR="76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9600"/>
          </a:p>
          <a:p>
            <a:pPr indent="-228600" lvl="0" marL="228600" marR="76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9600"/>
              <a:t>Linguagem objetiva</a:t>
            </a:r>
            <a:endParaRPr/>
          </a:p>
          <a:p>
            <a:pPr indent="-228600" lvl="0" marL="228600" marR="76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9600"/>
              <a:t>Imparcialidade</a:t>
            </a:r>
            <a:endParaRPr/>
          </a:p>
          <a:p>
            <a:pPr indent="-228600" lvl="0" marL="228600" marR="76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9600">
                <a:latin typeface="Lato"/>
                <a:ea typeface="Lato"/>
                <a:cs typeface="Lato"/>
                <a:sym typeface="Lato"/>
              </a:rPr>
              <a:t>O texto escrito em linhas contidas, sem parágrafos (?)</a:t>
            </a:r>
            <a:endParaRPr/>
          </a:p>
          <a:p>
            <a:pPr indent="0" lvl="0" marL="0" marR="76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9600"/>
          </a:p>
          <a:p>
            <a:pPr indent="-76200" lvl="0" marL="228600" marR="76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b="1" sz="9600"/>
          </a:p>
          <a:p>
            <a:pPr indent="-111125" lvl="0" marL="228600" marR="76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b="1" sz="7400"/>
          </a:p>
          <a:p>
            <a:pPr indent="-174625" lvl="0" marL="228600" marR="76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b="1" sz="3400"/>
          </a:p>
          <a:p>
            <a:pPr indent="0" lvl="0" marL="0" marR="76200" rtl="0" algn="just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8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7620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8000">
              <a:latin typeface="Calibri"/>
              <a:ea typeface="Calibri"/>
              <a:cs typeface="Calibri"/>
              <a:sym typeface="Calibri"/>
            </a:endParaRPr>
          </a:p>
          <a:p>
            <a:pPr indent="-101600" lvl="0" marL="228600" rtl="0" algn="just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8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381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80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381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r>
              <a:rPr lang="pt-BR" sz="8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8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4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Reuniões do CoC - Atas</a:t>
            </a:r>
            <a:endParaRPr/>
          </a:p>
        </p:txBody>
      </p:sp>
      <p:sp>
        <p:nvSpPr>
          <p:cNvPr id="283" name="Google Shape;283;p14"/>
          <p:cNvSpPr txBox="1"/>
          <p:nvPr>
            <p:ph idx="1" type="body"/>
          </p:nvPr>
        </p:nvSpPr>
        <p:spPr>
          <a:xfrm>
            <a:off x="680321" y="2052536"/>
            <a:ext cx="9613861" cy="45914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pt-BR"/>
              <a:t>Encerramento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i="1" lang="pt-BR"/>
              <a:t>Nada mais havendo a tratar, a reunião foi encerrada às 17h (dezessete horas), e eu, xxxxxxxxxxx, Secretária de Apoio do CoC/CCXX, lavrei a presente ata, que vai assinada por todos os presentes.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 i="1"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0" i="1" lang="pt-BR" u="none" strike="noStrike"/>
              <a:t>Nada mais havendo a tratar, a reunião foi encerrada, e eu, xxxxxxxx, lavrei a presente ata, que vai assinada por mim e pelo Presidente do CoC/CCXX.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 b="0" i="0" u="none" strike="noStrike">
              <a:solidFill>
                <a:srgbClr val="212529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0" i="0" lang="pt-BR" u="none" strike="noStrike">
                <a:latin typeface="Arial"/>
                <a:ea typeface="Arial"/>
                <a:cs typeface="Arial"/>
                <a:sym typeface="Arial"/>
              </a:rPr>
              <a:t> </a:t>
            </a:r>
            <a:r>
              <a:rPr b="0" i="1" lang="pt-BR" u="none" strike="noStrike"/>
              <a:t>Nada mais havendo a tratar, a reunião foi finalizada.</a:t>
            </a:r>
            <a:endParaRPr i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5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Reuniões do CoC – Divulgação no </a:t>
            </a:r>
            <a:r>
              <a:rPr i="1" lang="pt-BR"/>
              <a:t>site</a:t>
            </a:r>
            <a:r>
              <a:rPr lang="pt-BR"/>
              <a:t> </a:t>
            </a:r>
            <a:endParaRPr/>
          </a:p>
        </p:txBody>
      </p:sp>
      <p:sp>
        <p:nvSpPr>
          <p:cNvPr id="289" name="Google Shape;289;p15"/>
          <p:cNvSpPr txBox="1"/>
          <p:nvPr>
            <p:ph idx="1" type="body"/>
          </p:nvPr>
        </p:nvSpPr>
        <p:spPr>
          <a:xfrm>
            <a:off x="680321" y="2110902"/>
            <a:ext cx="9613861" cy="446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Área específica do CoC no </a:t>
            </a:r>
            <a:r>
              <a:rPr i="1" lang="pt-BR"/>
              <a:t>site</a:t>
            </a:r>
            <a:r>
              <a:rPr lang="pt-BR"/>
              <a:t> do Centro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pt-BR"/>
              <a:t>Apresentação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pt-BR"/>
              <a:t>Composição do CoC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pt-BR"/>
              <a:t>Calendário anual de reuniões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pt-BR"/>
              <a:t>Eleições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pt-BR"/>
              <a:t>Regimento Interno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pt-BR"/>
              <a:t>Documentos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pt-BR"/>
              <a:t>Reuniões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Informações sobre as Reuniões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Pauta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Deliberações (?)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pt-BR"/>
              <a:t>Atas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6"/>
          <p:cNvSpPr txBox="1"/>
          <p:nvPr>
            <p:ph type="title"/>
          </p:nvPr>
        </p:nvSpPr>
        <p:spPr>
          <a:xfrm>
            <a:off x="525295" y="772683"/>
            <a:ext cx="10226088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Reuniões do CoC – Divulgação no </a:t>
            </a:r>
            <a:r>
              <a:rPr i="1" lang="pt-BR"/>
              <a:t>site</a:t>
            </a:r>
            <a:r>
              <a:rPr lang="pt-BR"/>
              <a:t> </a:t>
            </a:r>
            <a:endParaRPr/>
          </a:p>
        </p:txBody>
      </p:sp>
      <p:sp>
        <p:nvSpPr>
          <p:cNvPr id="295" name="Google Shape;295;p16"/>
          <p:cNvSpPr txBox="1"/>
          <p:nvPr>
            <p:ph idx="1" type="body"/>
          </p:nvPr>
        </p:nvSpPr>
        <p:spPr>
          <a:xfrm>
            <a:off x="680321" y="2120630"/>
            <a:ext cx="9613861" cy="456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74295" rtl="0" algn="just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t/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74295" rtl="0" algn="ctr">
              <a:lnSpc>
                <a:spcPct val="95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rPr lang="pt-BR">
                <a:latin typeface="Calibri"/>
                <a:ea typeface="Calibri"/>
                <a:cs typeface="Calibri"/>
                <a:sym typeface="Calibri"/>
              </a:rPr>
              <a:t>Diagnóstico – Conselhos de Centro – </a:t>
            </a:r>
            <a:r>
              <a:rPr i="1" lang="pt-BR">
                <a:latin typeface="Calibri"/>
                <a:ea typeface="Calibri"/>
                <a:cs typeface="Calibri"/>
                <a:sym typeface="Calibri"/>
              </a:rPr>
              <a:t>Campus </a:t>
            </a:r>
            <a:r>
              <a:rPr lang="pt-BR">
                <a:latin typeface="Calibri"/>
                <a:ea typeface="Calibri"/>
                <a:cs typeface="Calibri"/>
                <a:sym typeface="Calibri"/>
              </a:rPr>
              <a:t>São Carlos</a:t>
            </a:r>
            <a:endParaRPr/>
          </a:p>
          <a:p>
            <a:pPr indent="0" lvl="0" marL="0" marR="74295" rtl="0" algn="ctr">
              <a:lnSpc>
                <a:spcPct val="95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74295" rtl="0" algn="just">
              <a:lnSpc>
                <a:spcPct val="95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</a:pPr>
            <a:r>
              <a:rPr lang="pt-BR">
                <a:latin typeface="Calibri"/>
                <a:ea typeface="Calibri"/>
                <a:cs typeface="Calibri"/>
                <a:sym typeface="Calibri"/>
              </a:rPr>
              <a:t>CCET – possui pautas, deliberações e atas. Faltam muitas Atas</a:t>
            </a:r>
            <a:endParaRPr/>
          </a:p>
          <a:p>
            <a:pPr indent="0" lvl="0" marL="0" marR="74295" rtl="0" algn="just">
              <a:lnSpc>
                <a:spcPct val="95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74295" rtl="0" algn="just">
              <a:lnSpc>
                <a:spcPct val="95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</a:pPr>
            <a:r>
              <a:rPr lang="pt-BR">
                <a:latin typeface="Calibri"/>
                <a:ea typeface="Calibri"/>
                <a:cs typeface="Calibri"/>
                <a:sym typeface="Calibri"/>
              </a:rPr>
              <a:t>CECH – só tem pautas e  anexos. Faltam Deliberações e Atas. Iniciar uso do Ato Administrativo</a:t>
            </a:r>
            <a:endParaRPr/>
          </a:p>
          <a:p>
            <a:pPr indent="0" lvl="0" marL="0" marR="74295" rtl="0" algn="just">
              <a:lnSpc>
                <a:spcPct val="95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74295" rtl="0" algn="just">
              <a:lnSpc>
                <a:spcPct val="95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</a:pPr>
            <a:r>
              <a:rPr lang="pt-BR">
                <a:latin typeface="Calibri"/>
                <a:ea typeface="Calibri"/>
                <a:cs typeface="Calibri"/>
                <a:sym typeface="Calibri"/>
              </a:rPr>
              <a:t>CCBS – só tem o quadro, sem informações. Faltam Pautas, Deliberações e Atas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17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Fluxos do Processo </a:t>
            </a:r>
            <a:r>
              <a:rPr i="1" lang="pt-BR"/>
              <a:t>ad referendum</a:t>
            </a:r>
            <a:endParaRPr/>
          </a:p>
        </p:txBody>
      </p:sp>
      <p:sp>
        <p:nvSpPr>
          <p:cNvPr id="301" name="Google Shape;301;p17"/>
          <p:cNvSpPr txBox="1"/>
          <p:nvPr>
            <p:ph idx="1" type="body"/>
          </p:nvPr>
        </p:nvSpPr>
        <p:spPr>
          <a:xfrm>
            <a:off x="485767" y="2081719"/>
            <a:ext cx="9613861" cy="45428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pt-BR"/>
              <a:t>Primeira Parte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>
                <a:latin typeface="Calibri"/>
                <a:ea typeface="Calibri"/>
                <a:cs typeface="Calibri"/>
                <a:sym typeface="Calibri"/>
              </a:rPr>
              <a:t>O processo na unidade SEI – Conselho – CoC/CCxx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>
                <a:latin typeface="Calibri"/>
                <a:ea typeface="Calibri"/>
                <a:cs typeface="Calibri"/>
                <a:sym typeface="Calibri"/>
              </a:rPr>
              <a:t>O CoC faz um Ato Administrativo </a:t>
            </a:r>
            <a:r>
              <a:rPr i="1" lang="pt-BR">
                <a:latin typeface="Calibri"/>
                <a:ea typeface="Calibri"/>
                <a:cs typeface="Calibri"/>
                <a:sym typeface="Calibri"/>
              </a:rPr>
              <a:t>ad referendum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>
                <a:latin typeface="Calibri"/>
                <a:ea typeface="Calibri"/>
                <a:cs typeface="Calibri"/>
                <a:sym typeface="Calibri"/>
              </a:rPr>
              <a:t>O Presidente do CoC assina o Ato Administrativo </a:t>
            </a:r>
            <a:r>
              <a:rPr i="1" lang="pt-BR">
                <a:latin typeface="Calibri"/>
                <a:ea typeface="Calibri"/>
                <a:cs typeface="Calibri"/>
                <a:sym typeface="Calibri"/>
              </a:rPr>
              <a:t>ad referendum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>
                <a:latin typeface="Calibri"/>
                <a:ea typeface="Calibri"/>
                <a:cs typeface="Calibri"/>
                <a:sym typeface="Calibri"/>
              </a:rPr>
              <a:t> O Ato Administrativo é publicado no Boletim de Serviço Eletrônico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>
                <a:latin typeface="Calibri"/>
                <a:ea typeface="Calibri"/>
                <a:cs typeface="Calibri"/>
                <a:sym typeface="Calibri"/>
              </a:rPr>
              <a:t> O Ato Administrativo publicado é colocado no processo do interessado (processo específico) e segue sua tramitação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>
                <a:latin typeface="Calibri"/>
                <a:ea typeface="Calibri"/>
                <a:cs typeface="Calibri"/>
                <a:sym typeface="Calibri"/>
              </a:rPr>
              <a:t>Os processos com </a:t>
            </a:r>
            <a:r>
              <a:rPr i="1" lang="pt-BR">
                <a:latin typeface="Calibri"/>
                <a:ea typeface="Calibri"/>
                <a:cs typeface="Calibri"/>
                <a:sym typeface="Calibri"/>
              </a:rPr>
              <a:t>ad referendum</a:t>
            </a:r>
            <a:r>
              <a:rPr lang="pt-BR">
                <a:latin typeface="Calibri"/>
                <a:ea typeface="Calibri"/>
                <a:cs typeface="Calibri"/>
                <a:sym typeface="Calibri"/>
              </a:rPr>
              <a:t> são colocados, como primeiro item da “Ordem do Dia” na “Pauta” da próxima reunião do CoC para homologação</a:t>
            </a:r>
            <a:r>
              <a:rPr lang="pt-BR"/>
              <a:t> </a:t>
            </a:r>
            <a:endParaRPr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 sz="2400"/>
              <a:t>Os </a:t>
            </a:r>
            <a:r>
              <a:rPr i="1" lang="pt-BR" sz="2400"/>
              <a:t>ad referendum</a:t>
            </a:r>
            <a:r>
              <a:rPr lang="pt-BR" sz="2400"/>
              <a:t> são homologados na reunião do CoC</a:t>
            </a:r>
            <a:endParaRPr sz="2400"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762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8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Fluxos do Processo </a:t>
            </a:r>
            <a:r>
              <a:rPr i="1" lang="pt-BR"/>
              <a:t>ad referendum</a:t>
            </a:r>
            <a:endParaRPr/>
          </a:p>
        </p:txBody>
      </p:sp>
      <p:sp>
        <p:nvSpPr>
          <p:cNvPr id="307" name="Google Shape;307;p18"/>
          <p:cNvSpPr txBox="1"/>
          <p:nvPr>
            <p:ph idx="1" type="body"/>
          </p:nvPr>
        </p:nvSpPr>
        <p:spPr>
          <a:xfrm>
            <a:off x="602499" y="2052536"/>
            <a:ext cx="9613861" cy="4708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2800"/>
              <a:t>Segunda Parte – Fluxo Padrão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800"/>
          </a:p>
          <a:p>
            <a:pPr indent="-228600" lvl="0" marL="228600" rtl="0" algn="just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É feito o Apostilamento de cada Ato Administrativo </a:t>
            </a:r>
            <a:r>
              <a:rPr i="1" lang="pt-BR" sz="2200"/>
              <a:t>ad referendum, </a:t>
            </a:r>
            <a:r>
              <a:rPr lang="pt-BR" sz="2200"/>
              <a:t>pela funcionalidade “Gerar PublicaçAo Relacionada”</a:t>
            </a:r>
            <a:endParaRPr sz="2200"/>
          </a:p>
          <a:p>
            <a:pPr indent="-228600" lvl="0" marL="228600" rtl="0" algn="just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No documento gerado, a frase abaixo, é devidamente preenchida</a:t>
            </a:r>
            <a:endParaRPr/>
          </a:p>
          <a:p>
            <a:pPr indent="-109854" lvl="0" marL="228600" rtl="0" algn="just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200"/>
          </a:p>
          <a:p>
            <a:pPr indent="0" lvl="0" marL="228600" rtl="0" algn="ctr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i="1" lang="pt-BR" sz="2200"/>
              <a:t>Homologado na ___ª Reunião Ordinária do Conselho____________ , realizada em 	xx/xxxxxxxxx/xxxx</a:t>
            </a:r>
            <a:endParaRPr i="1" sz="2200"/>
          </a:p>
          <a:p>
            <a:pPr indent="0" lvl="0" marL="228600" rtl="0" algn="ctr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200"/>
          </a:p>
          <a:p>
            <a:pPr indent="-228600" lvl="0" marL="228600" rtl="0" algn="just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O Apostilamento é assinado pelo Presidente do CoC</a:t>
            </a:r>
            <a:endParaRPr sz="2200"/>
          </a:p>
          <a:p>
            <a:pPr indent="-228600" lvl="0" marL="228600" rtl="0" algn="just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O Apostilamento é publicado no Boletim de Serviço Eletrônico</a:t>
            </a:r>
            <a:endParaRPr/>
          </a:p>
          <a:p>
            <a:pPr indent="-228600" lvl="0" marL="228600" rtl="0" algn="just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 sz="2200"/>
              <a:t> É lavrada a Ata da reunião, onde constarão todos os </a:t>
            </a:r>
            <a:r>
              <a:rPr i="1" lang="pt-BR" sz="2200"/>
              <a:t>ad referendum</a:t>
            </a:r>
            <a:r>
              <a:rPr lang="pt-BR" sz="2200"/>
              <a:t>  homologados</a:t>
            </a:r>
            <a:endParaRPr sz="2200"/>
          </a:p>
          <a:p>
            <a:pPr indent="-77470" lvl="0" marL="457200" rtl="0" algn="just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77470" lvl="0" marL="228600" rtl="0" algn="just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800"/>
          </a:p>
          <a:p>
            <a:pPr indent="-9906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9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 sz="3600"/>
              <a:t> </a:t>
            </a:r>
            <a:r>
              <a:rPr lang="pt-BR"/>
              <a:t>Fluxos do Processo </a:t>
            </a:r>
            <a:r>
              <a:rPr i="1" lang="pt-BR"/>
              <a:t>ad referendum</a:t>
            </a:r>
            <a:endParaRPr/>
          </a:p>
        </p:txBody>
      </p:sp>
      <p:sp>
        <p:nvSpPr>
          <p:cNvPr id="313" name="Google Shape;313;p19"/>
          <p:cNvSpPr txBox="1"/>
          <p:nvPr>
            <p:ph idx="1" type="body"/>
          </p:nvPr>
        </p:nvSpPr>
        <p:spPr>
          <a:xfrm>
            <a:off x="1" y="2052536"/>
            <a:ext cx="10294182" cy="4620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0" lvl="0" marL="0" marR="74295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0000"/>
              <a:buNone/>
            </a:pPr>
            <a:r>
              <a:rPr b="1" lang="pt-BR" sz="8000"/>
              <a:t>Segunda Parte – Fluxo Extraordinário</a:t>
            </a:r>
            <a:endParaRPr/>
          </a:p>
          <a:p>
            <a:pPr indent="0" lvl="0" marL="0" marR="74295" rtl="0" algn="ctr">
              <a:lnSpc>
                <a:spcPct val="120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ct val="60000"/>
              <a:buNone/>
            </a:pPr>
            <a:r>
              <a:t/>
            </a:r>
            <a:endParaRPr sz="8000" u="none" strike="noStrike"/>
          </a:p>
          <a:p>
            <a:pPr indent="-228600" lvl="0" marL="228600" marR="74295" rtl="0" algn="just">
              <a:lnSpc>
                <a:spcPct val="120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ct val="60000"/>
              <a:buChar char="•"/>
            </a:pPr>
            <a:r>
              <a:rPr lang="pt-BR" sz="8000" u="none" strike="noStrike"/>
              <a:t>É feito um Ato Administrativo com o registro de todas as homologações em bloco, que fica no processo SEI da reunião, sem envio aos interessados</a:t>
            </a:r>
            <a:endParaRPr/>
          </a:p>
          <a:p>
            <a:pPr indent="-228600" lvl="0" marL="228600" marR="74295" rtl="0" algn="just">
              <a:lnSpc>
                <a:spcPct val="120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ct val="60000"/>
              <a:buChar char="•"/>
            </a:pPr>
            <a:r>
              <a:rPr lang="pt-BR" sz="8000" u="none" strike="noStrike"/>
              <a:t>O Presidente do CoC assina o Ato Administrativo com as homologações em bloco</a:t>
            </a:r>
            <a:endParaRPr/>
          </a:p>
          <a:p>
            <a:pPr indent="-228600" lvl="0" marL="228600" marR="74295" rtl="0" algn="just">
              <a:lnSpc>
                <a:spcPct val="120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ct val="60000"/>
              <a:buChar char="•"/>
            </a:pPr>
            <a:r>
              <a:rPr lang="pt-BR" sz="8000" u="none" strike="noStrike"/>
              <a:t>O Ato Administrativo com as homologações em bloco é publicado no Boletim de Serviço Eletrônico</a:t>
            </a:r>
            <a:endParaRPr/>
          </a:p>
          <a:p>
            <a:pPr indent="-228600" lvl="0" marL="228600" marR="74295" rtl="0" algn="just">
              <a:lnSpc>
                <a:spcPct val="120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ct val="60000"/>
              <a:buChar char="•"/>
            </a:pPr>
            <a:r>
              <a:rPr lang="pt-BR" sz="8000" u="none" strike="noStrike"/>
              <a:t>É lavrada a Ata de reunião, onde constarão todos os </a:t>
            </a:r>
            <a:r>
              <a:rPr i="1" lang="pt-BR" sz="8000" u="none" strike="noStrike"/>
              <a:t>ad referendum </a:t>
            </a:r>
            <a:r>
              <a:rPr lang="pt-BR" sz="8000" u="none" strike="noStrike"/>
              <a:t>homologados</a:t>
            </a:r>
            <a:endParaRPr/>
          </a:p>
          <a:p>
            <a:pPr indent="0" lvl="0" marL="0" marR="74295" rtl="0" algn="just">
              <a:lnSpc>
                <a:spcPct val="120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ct val="60000"/>
              <a:buNone/>
            </a:pPr>
            <a:r>
              <a:t/>
            </a:r>
            <a:endParaRPr sz="8000" u="none" strike="noStrike"/>
          </a:p>
          <a:p>
            <a:pPr indent="-228600" lvl="0" marL="228600" marR="74295" rtl="0" algn="just">
              <a:lnSpc>
                <a:spcPct val="120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ct val="60000"/>
              <a:buChar char="•"/>
            </a:pPr>
            <a:r>
              <a:rPr lang="pt-BR" sz="8000"/>
              <a:t>P</a:t>
            </a:r>
            <a:r>
              <a:rPr lang="pt-BR" sz="8000" u="none" strike="noStrike"/>
              <a:t>ara cada </a:t>
            </a:r>
            <a:r>
              <a:rPr i="1" lang="pt-BR" sz="8000" u="none" strike="noStrike"/>
              <a:t>ad referendum</a:t>
            </a:r>
            <a:r>
              <a:rPr lang="pt-BR" sz="8000" u="none" strike="noStrike"/>
              <a:t>, o Conselho localiza o processo respectivo e anota nas informações do “Resumo” o número do processo da reunião em que foi homologado o </a:t>
            </a:r>
            <a:r>
              <a:rPr i="1" lang="pt-BR" sz="8000" u="none" strike="noStrike"/>
              <a:t>ad referendum</a:t>
            </a:r>
            <a:r>
              <a:rPr i="1" lang="pt-BR" sz="5300" u="none" strike="noStrike"/>
              <a:t>.</a:t>
            </a:r>
            <a:r>
              <a:rPr lang="pt-BR" sz="5300" u="none" strike="noStrike"/>
              <a:t> </a:t>
            </a:r>
            <a:r>
              <a:rPr lang="pt-BR" sz="5300"/>
              <a:t> </a:t>
            </a:r>
            <a:endParaRPr/>
          </a:p>
          <a:p>
            <a:pPr indent="-144462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5300"/>
          </a:p>
          <a:p>
            <a:pPr indent="-152400" lvl="0" marL="228600" marR="74295" rtl="0" algn="just">
              <a:lnSpc>
                <a:spcPct val="120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ct val="218181"/>
              <a:buNone/>
            </a:pPr>
            <a:r>
              <a:t/>
            </a:r>
            <a:endParaRPr sz="2200"/>
          </a:p>
          <a:p>
            <a:pPr indent="-193675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200"/>
          </a:p>
          <a:p>
            <a:pPr indent="-152400" lvl="0" marL="228600" marR="74295" rtl="0" algn="just">
              <a:lnSpc>
                <a:spcPct val="95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ct val="218181"/>
              <a:buNone/>
            </a:pPr>
            <a:r>
              <a:t/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-152400" lvl="0" marL="228600" marR="74295" rtl="0" algn="just">
              <a:lnSpc>
                <a:spcPct val="95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ct val="218181"/>
              <a:buNone/>
            </a:pPr>
            <a:r>
              <a:t/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-152400" lvl="0" marL="228600" marR="74295" rtl="0" algn="just">
              <a:lnSpc>
                <a:spcPct val="95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ct val="218181"/>
              <a:buNone/>
            </a:pPr>
            <a:r>
              <a:t/>
            </a:r>
            <a:endParaRPr sz="2200">
              <a:latin typeface="Calibri"/>
              <a:ea typeface="Calibri"/>
              <a:cs typeface="Calibri"/>
              <a:sym typeface="Calibri"/>
            </a:endParaRPr>
          </a:p>
          <a:p>
            <a:pPr indent="-152400" lvl="0" marL="228600" marR="74295" rtl="0" algn="just">
              <a:lnSpc>
                <a:spcPct val="95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ct val="2000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152400" lvl="0" marL="228600" marR="74295" rtl="0" algn="just">
              <a:lnSpc>
                <a:spcPct val="95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ct val="2000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152400" lvl="0" marL="228600" marR="74295" rtl="0" algn="just">
              <a:lnSpc>
                <a:spcPct val="95000"/>
              </a:lnSpc>
              <a:spcBef>
                <a:spcPts val="595"/>
              </a:spcBef>
              <a:spcAft>
                <a:spcPts val="0"/>
              </a:spcAft>
              <a:buClr>
                <a:schemeClr val="lt1"/>
              </a:buClr>
              <a:buSzPct val="184615"/>
              <a:buNone/>
            </a:pPr>
            <a:r>
              <a:t/>
            </a:r>
            <a:endParaRPr sz="2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Comissão Permanente de Revisão dos Atos Normativos da UFSCar - CoPRAN</a:t>
            </a:r>
            <a:endParaRPr/>
          </a:p>
        </p:txBody>
      </p:sp>
      <p:sp>
        <p:nvSpPr>
          <p:cNvPr id="209" name="Google Shape;209;p2"/>
          <p:cNvSpPr txBox="1"/>
          <p:nvPr>
            <p:ph idx="1" type="body"/>
          </p:nvPr>
        </p:nvSpPr>
        <p:spPr>
          <a:xfrm>
            <a:off x="680321" y="2110902"/>
            <a:ext cx="9613861" cy="45039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Elisabeth Márcia Martucci, Coord.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Andrea Ferreira Palhano de Jesus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Aparecida Regina Firmino Canhete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Camila Cassiavilani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Elizabeth Tomazini Cyrilo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Juliana Nayara Aguiar dos Santos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Lourdes de Souza Moraes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Maria Ângela Coelho de Mello</a:t>
            </a:r>
            <a:endParaRPr/>
          </a:p>
          <a:p>
            <a:pPr indent="-10414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8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Colaboradores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José Renato Prado – GR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Eliane Colepicolo – DePDG-TIC/SIn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Márcio Alves Cardoso – DePDG-TIC/SIn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Sílvio Carlos Marino - DeWeb/SIn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  <a:p>
            <a:pPr indent="-10414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800"/>
          </a:p>
          <a:p>
            <a:pPr indent="-10414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800"/>
          </a:p>
          <a:p>
            <a:pPr indent="-12192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20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</a:pPr>
            <a:r>
              <a:rPr lang="pt-BR" sz="3200"/>
              <a:t>Fluxos do Processo </a:t>
            </a:r>
            <a:r>
              <a:rPr i="1" lang="pt-BR" sz="3200"/>
              <a:t>ad referendum - sugestões</a:t>
            </a:r>
            <a:endParaRPr sz="3200"/>
          </a:p>
        </p:txBody>
      </p:sp>
      <p:pic>
        <p:nvPicPr>
          <p:cNvPr id="319" name="Google Shape;319;p2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29863" y="2667541"/>
            <a:ext cx="5509272" cy="3598863"/>
          </a:xfrm>
          <a:prstGeom prst="rect">
            <a:avLst/>
          </a:prstGeom>
          <a:noFill/>
          <a:ln>
            <a:noFill/>
          </a:ln>
        </p:spPr>
      </p:pic>
      <p:sp>
        <p:nvSpPr>
          <p:cNvPr id="320" name="Google Shape;320;p20"/>
          <p:cNvSpPr txBox="1"/>
          <p:nvPr/>
        </p:nvSpPr>
        <p:spPr>
          <a:xfrm>
            <a:off x="525294" y="2821021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21" name="Google Shape;321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658" y="2361128"/>
            <a:ext cx="6017342" cy="37436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1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</a:pPr>
            <a:r>
              <a:rPr lang="pt-BR" sz="3200"/>
              <a:t>Fluxos do Processo </a:t>
            </a:r>
            <a:r>
              <a:rPr i="1" lang="pt-BR" sz="3200"/>
              <a:t>ad referendum - sugestões</a:t>
            </a:r>
            <a:endParaRPr sz="3200"/>
          </a:p>
        </p:txBody>
      </p:sp>
      <p:sp>
        <p:nvSpPr>
          <p:cNvPr id="327" name="Google Shape;327;p21"/>
          <p:cNvSpPr txBox="1"/>
          <p:nvPr>
            <p:ph idx="1" type="body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Sobre o item 9:</a:t>
            </a:r>
            <a:endParaRPr/>
          </a:p>
          <a:p>
            <a:pPr indent="0" lvl="0" marL="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Sugestão de fazer a anotação ao final do “Resumo”, logo depois de se fazer o Ato Administrativo </a:t>
            </a:r>
            <a:r>
              <a:rPr i="1" lang="pt-BR"/>
              <a:t>ad referendum, </a:t>
            </a:r>
            <a:r>
              <a:rPr lang="pt-BR"/>
              <a:t>inserindo o nº do Processo SEI da reunião do CoC em que será homologado, com link para o mesmo.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Dou essa sugestão, porque voltar em cada processo vi demandar um bom tempo. 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2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Lembretes importantes </a:t>
            </a:r>
            <a:endParaRPr/>
          </a:p>
        </p:txBody>
      </p:sp>
      <p:sp>
        <p:nvSpPr>
          <p:cNvPr id="333" name="Google Shape;333;p22"/>
          <p:cNvSpPr txBox="1"/>
          <p:nvPr>
            <p:ph idx="1" type="body"/>
          </p:nvPr>
        </p:nvSpPr>
        <p:spPr>
          <a:xfrm>
            <a:off x="86935" y="2120630"/>
            <a:ext cx="9613861" cy="45039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pt-BR" sz="2800">
                <a:latin typeface="Calibri"/>
                <a:ea typeface="Calibri"/>
                <a:cs typeface="Calibri"/>
                <a:sym typeface="Calibri"/>
              </a:rPr>
              <a:t>Elaborar os atos oficiais com cuidado e em conformidade com modelo SEI-UFSCar – Portarias e Atos Administrativos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 sz="2400">
                <a:latin typeface="Calibri"/>
                <a:ea typeface="Calibri"/>
                <a:cs typeface="Calibri"/>
                <a:sym typeface="Calibri"/>
              </a:rPr>
              <a:t>não considerar - modelo de Ato Administrativo – ad referendum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pt-BR" sz="2800">
                <a:latin typeface="Calibri"/>
                <a:ea typeface="Calibri"/>
                <a:cs typeface="Calibri"/>
                <a:sym typeface="Calibri"/>
              </a:rPr>
              <a:t>Todos os atos oficiais devem ser publicados no Boletim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pt-BR" sz="2800">
                <a:latin typeface="Calibri"/>
                <a:ea typeface="Calibri"/>
                <a:cs typeface="Calibri"/>
                <a:sym typeface="Calibri"/>
              </a:rPr>
              <a:t>Todos os atos oficiais publicados no Boletim devem ter o campo “Resumo” preenchido.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pt-BR" sz="2800">
                <a:latin typeface="Calibri"/>
                <a:ea typeface="Calibri"/>
                <a:cs typeface="Calibri"/>
                <a:sym typeface="Calibri"/>
              </a:rPr>
              <a:t>Todos os atos oficiais devem estar com acesso público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pt-BR" sz="2800">
                <a:latin typeface="Calibri"/>
                <a:ea typeface="Calibri"/>
                <a:cs typeface="Calibri"/>
                <a:sym typeface="Calibri"/>
              </a:rPr>
              <a:t>Verificar necessidade de revogação de atos oficiais relativos à pandemia Covid-19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23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Informações e Dúvidas</a:t>
            </a:r>
            <a:endParaRPr/>
          </a:p>
        </p:txBody>
      </p:sp>
      <p:sp>
        <p:nvSpPr>
          <p:cNvPr id="339" name="Google Shape;339;p23"/>
          <p:cNvSpPr txBox="1"/>
          <p:nvPr>
            <p:ph idx="1" type="body"/>
          </p:nvPr>
        </p:nvSpPr>
        <p:spPr>
          <a:xfrm>
            <a:off x="660865" y="2336872"/>
            <a:ext cx="9613861" cy="40639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pt-BR" sz="2800">
                <a:latin typeface="Calibri"/>
                <a:ea typeface="Calibri"/>
                <a:cs typeface="Calibri"/>
                <a:sym typeface="Calibri"/>
              </a:rPr>
              <a:t>Entrar em contato pelos e-mails			</a:t>
            </a:r>
            <a:r>
              <a:rPr lang="pt-BR" sz="28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atosnormativos@ufscar.br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 sz="2400"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pt-BR" sz="28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beth@ufscar.br</a:t>
            </a:r>
            <a:r>
              <a:rPr lang="pt-BR" sz="2800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pt-BR" sz="2800">
                <a:latin typeface="Calibri"/>
                <a:ea typeface="Calibri"/>
                <a:cs typeface="Calibri"/>
                <a:sym typeface="Calibri"/>
              </a:rPr>
              <a:t>Diálogo contínuo no envio de sugestões, dificuldades 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 sz="2400">
                <a:latin typeface="Calibri"/>
                <a:ea typeface="Calibri"/>
                <a:cs typeface="Calibri"/>
                <a:sym typeface="Calibri"/>
              </a:rPr>
              <a:t>	Grupo de WhatsApp – GT Centros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Programação</a:t>
            </a:r>
            <a:endParaRPr/>
          </a:p>
        </p:txBody>
      </p:sp>
      <p:graphicFrame>
        <p:nvGraphicFramePr>
          <p:cNvPr id="215" name="Google Shape;215;p3"/>
          <p:cNvGraphicFramePr/>
          <p:nvPr/>
        </p:nvGraphicFramePr>
        <p:xfrm>
          <a:off x="1810703" y="2497393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{868C7C34-6016-41AC-AD41-1C6408FD5BB9}</a:tableStyleId>
              </a:tblPr>
              <a:tblGrid>
                <a:gridCol w="2163100"/>
                <a:gridCol w="5190000"/>
              </a:tblGrid>
              <a:tr h="3513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Horário</a:t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Atividade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8288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14h30 às 15h30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 u="none" cap="none" strike="noStrike"/>
                        <a:t>Esclarecimento de dúvidas – questões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Revendo e analisando a prática 2025</a:t>
                      </a:r>
                      <a:endParaRPr/>
                    </a:p>
                  </a:txBody>
                  <a:tcPr marT="45725" marB="45725" marR="91450" marL="91450"/>
                </a:tc>
              </a:tr>
              <a:tr h="583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15h30 às 16h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Café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15000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16h às 17h30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Reuniões do Conselho de Centro</a:t>
                      </a:r>
                      <a:endParaRPr/>
                    </a:p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Noto Sans Symbols"/>
                        <a:buChar char="✔"/>
                      </a:pPr>
                      <a:r>
                        <a:rPr lang="pt-BR" sz="1800"/>
                        <a:t>Pautas</a:t>
                      </a:r>
                      <a:endParaRPr/>
                    </a:p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Noto Sans Symbols"/>
                        <a:buChar char="✔"/>
                      </a:pPr>
                      <a:r>
                        <a:rPr lang="pt-BR" sz="1800"/>
                        <a:t>Atas</a:t>
                      </a:r>
                      <a:endParaRPr/>
                    </a:p>
                    <a:p>
                      <a:pPr indent="-285750" lvl="0" marL="28575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Noto Sans Symbols"/>
                        <a:buChar char="✔"/>
                      </a:pPr>
                      <a:r>
                        <a:rPr lang="pt-BR" sz="1800"/>
                        <a:t>Divulgação no </a:t>
                      </a:r>
                      <a:r>
                        <a:rPr i="1" lang="pt-BR" sz="1800"/>
                        <a:t>site </a:t>
                      </a:r>
                      <a:r>
                        <a:rPr lang="pt-BR" sz="1800"/>
                        <a:t>do Centro</a:t>
                      </a:r>
                      <a:endParaRPr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800"/>
                        <a:t>Fluxo do processo </a:t>
                      </a:r>
                      <a:r>
                        <a:rPr i="1" lang="pt-BR" sz="1800"/>
                        <a:t>ad referendum – </a:t>
                      </a:r>
                      <a:r>
                        <a:rPr i="0" lang="pt-BR" sz="1800"/>
                        <a:t>sugestões recebidas</a:t>
                      </a:r>
                      <a:endParaRPr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4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Esclarecimento de Dúvidas</a:t>
            </a:r>
            <a:endParaRPr/>
          </a:p>
        </p:txBody>
      </p:sp>
      <p:sp>
        <p:nvSpPr>
          <p:cNvPr id="221" name="Google Shape;221;p4"/>
          <p:cNvSpPr txBox="1"/>
          <p:nvPr>
            <p:ph idx="1" type="body"/>
          </p:nvPr>
        </p:nvSpPr>
        <p:spPr>
          <a:xfrm>
            <a:off x="242576" y="2110902"/>
            <a:ext cx="10185475" cy="4464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1" marL="45720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0" i="0" lang="pt-BR" sz="2400" u="none" strike="noStrike"/>
              <a:t>Questão 1 </a:t>
            </a:r>
            <a:endParaRPr/>
          </a:p>
          <a:p>
            <a:pPr indent="-228600" lvl="0" marL="228600" rtl="0" algn="just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Qual a data válida de uma Portaria de designação, com atribuição de FCC ou FG para produção de efeito financeiro, quando a data de publicação no DOU for posterior à data prevista para o início da função?</a:t>
            </a:r>
            <a:endParaRPr/>
          </a:p>
          <a:p>
            <a:pPr indent="0" lvl="0" marL="0" rtl="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Resposta:</a:t>
            </a:r>
            <a:endParaRPr/>
          </a:p>
          <a:p>
            <a:pPr indent="-228600" lvl="0" marL="228600" rtl="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A data prevista para o início da função.</a:t>
            </a:r>
            <a:endParaRPr/>
          </a:p>
          <a:p>
            <a:pPr indent="0" lvl="1" marL="457200" rtl="0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 b="0" i="0" sz="2400" u="none" strike="noStrike"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</a:pPr>
            <a:r>
              <a:t/>
            </a:r>
            <a:endParaRPr sz="8000">
              <a:solidFill>
                <a:srgbClr val="70757A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just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</a:pPr>
            <a:r>
              <a:t/>
            </a:r>
            <a:endParaRPr sz="9600"/>
          </a:p>
          <a:p>
            <a:pPr indent="0" lvl="2" marL="914400" rtl="0" algn="just">
              <a:lnSpc>
                <a:spcPct val="120000"/>
              </a:lnSpc>
              <a:spcBef>
                <a:spcPts val="1100"/>
              </a:spcBef>
              <a:spcAft>
                <a:spcPts val="0"/>
              </a:spcAft>
              <a:buClr>
                <a:schemeClr val="lt1"/>
              </a:buClr>
              <a:buSzPts val="9000"/>
              <a:buNone/>
            </a:pPr>
            <a:r>
              <a:t/>
            </a:r>
            <a:endParaRPr sz="9000"/>
          </a:p>
          <a:p>
            <a:pPr indent="-76200" lvl="0" marL="228600" rtl="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5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Esclarecimento de Dúvidas</a:t>
            </a:r>
            <a:endParaRPr/>
          </a:p>
        </p:txBody>
      </p:sp>
      <p:sp>
        <p:nvSpPr>
          <p:cNvPr id="227" name="Google Shape;227;p5"/>
          <p:cNvSpPr txBox="1"/>
          <p:nvPr>
            <p:ph idx="1" type="body"/>
          </p:nvPr>
        </p:nvSpPr>
        <p:spPr>
          <a:xfrm>
            <a:off x="379380" y="2110902"/>
            <a:ext cx="9914802" cy="43969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/>
              <a:t>Questão 2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  <a:p>
            <a:pPr indent="-228600" lvl="0" marL="2286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•"/>
            </a:pPr>
            <a:r>
              <a:rPr lang="pt-BR"/>
              <a:t>Como redigir a Cláusula de Vigência quando a Portaria deve ser publicada no Diário Oficial da União?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/>
              <a:t>Resposta 1 - assuntos gerais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i="1" lang="pt-BR"/>
              <a:t>Art. 3º Esta Portaria entra em vigor na data de sua publicação no Diário Oficial da União.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i="1"/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/>
              <a:t>Resposta 2 – designação com mandato e atribuição de função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i="1" lang="pt-BR"/>
              <a:t>Art. 3º Esta Portaria entra em vigor na data de sua publicação no Diário Oficial da União, considerando o disposto no Art. 1º.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  <a:p>
            <a:pPr indent="-87629" lvl="0" marL="2286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6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Esclarecimento de Dúvidas</a:t>
            </a:r>
            <a:endParaRPr/>
          </a:p>
        </p:txBody>
      </p:sp>
      <p:sp>
        <p:nvSpPr>
          <p:cNvPr id="233" name="Google Shape;233;p6"/>
          <p:cNvSpPr txBox="1"/>
          <p:nvPr>
            <p:ph idx="1" type="body"/>
          </p:nvPr>
        </p:nvSpPr>
        <p:spPr>
          <a:xfrm>
            <a:off x="680321" y="1834166"/>
            <a:ext cx="9613861" cy="46639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Questão 3</a:t>
            </a:r>
            <a:endParaRPr/>
          </a:p>
          <a:p>
            <a:pPr indent="-228600" lvl="0" marL="22860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Nos casos de exercício de FG ou FCC, em cumprimento de mandato, a portaria indicará apenas a data de seu início ou indicará as datas de seu início e de seu término?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pt-BR"/>
              <a:t>Resposta: indicará apenas a data de início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i="1" lang="pt-BR" sz="2000"/>
              <a:t>Art. 1º Fica designado o Prof. Dr. xxxxxxxxxxxxxx Chefe do Departamento de xxxxxxxxxxx, para mandato de 2 (dois) anos, a partir de 20 de abril de 2025, com atribuição de Função Gratificada nível 2</a:t>
            </a:r>
            <a:r>
              <a:rPr lang="pt-BR" sz="1800">
                <a:solidFill>
                  <a:srgbClr val="000000"/>
                </a:solidFill>
              </a:rPr>
              <a:t>.</a:t>
            </a:r>
            <a:r>
              <a:rPr lang="pt-BR" sz="1800"/>
              <a:t>.</a:t>
            </a:r>
            <a:endParaRPr sz="1800"/>
          </a:p>
          <a:p>
            <a:pPr indent="0" lvl="0" marL="0" rtl="0" algn="just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7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rebuchet MS"/>
              <a:buNone/>
            </a:pPr>
            <a:r>
              <a:rPr lang="pt-BR" sz="3200"/>
              <a:t> </a:t>
            </a:r>
            <a:r>
              <a:rPr lang="pt-BR"/>
              <a:t>Revendo e analisando a Prática </a:t>
            </a:r>
            <a:endParaRPr/>
          </a:p>
        </p:txBody>
      </p:sp>
      <p:sp>
        <p:nvSpPr>
          <p:cNvPr id="239" name="Google Shape;239;p7"/>
          <p:cNvSpPr txBox="1"/>
          <p:nvPr>
            <p:ph idx="1" type="body"/>
          </p:nvPr>
        </p:nvSpPr>
        <p:spPr>
          <a:xfrm>
            <a:off x="87549" y="2033081"/>
            <a:ext cx="10321047" cy="45428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0000" spcFirstLastPara="1" rIns="91425" wrap="square" tIns="45700">
            <a:noAutofit/>
          </a:bodyPr>
          <a:lstStyle/>
          <a:p>
            <a:pPr indent="-228600" lvl="0" marL="22860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Char char="•"/>
            </a:pPr>
            <a:r>
              <a:rPr lang="pt-BR" sz="2200"/>
              <a:t>CCBS: uso incorreto de homologação em Ato Administrativo CoC/CCBS. Homologação deve ser utilizada apenas para Ato Administrativo </a:t>
            </a:r>
            <a:r>
              <a:rPr i="1" lang="pt-BR" sz="2200"/>
              <a:t>ad referendum </a:t>
            </a:r>
            <a:r>
              <a:rPr lang="pt-BR" sz="2200"/>
              <a:t>(ainda em estudo) </a:t>
            </a:r>
            <a:endParaRPr/>
          </a:p>
          <a:p>
            <a:pPr indent="0" lvl="1" marL="45720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rPr lang="pt-BR" sz="2200"/>
              <a:t>Modelo SEI – Art. 4º ainda não deve ser utilizado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Char char="•"/>
            </a:pPr>
            <a:r>
              <a:rPr lang="pt-BR" sz="2200"/>
              <a:t>CECH: não colocação de Cláusula de Vigência em Portaria do Diretor. Uso desnecessário de negrito e itálico. Uso incorreto do CONSIDERANDO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Char char="•"/>
            </a:pPr>
            <a:r>
              <a:rPr lang="pt-BR" sz="2200"/>
              <a:t>CCET: uso de verbos não usuais - “referendado”, “homologado” - em Atos Administrativos CoC/CCET (?)</a:t>
            </a:r>
            <a:endParaRPr/>
          </a:p>
          <a:p>
            <a:pPr indent="-228600" lvl="0" marL="228600" rtl="0" algn="just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Char char="•"/>
            </a:pPr>
            <a:r>
              <a:rPr lang="pt-BR" sz="2200"/>
              <a:t>Cabeçalhos institucionais – verificar necessidade de correções</a:t>
            </a:r>
            <a:endParaRPr/>
          </a:p>
        </p:txBody>
      </p:sp>
      <p:sp>
        <p:nvSpPr>
          <p:cNvPr id="240" name="Google Shape;240;p7"/>
          <p:cNvSpPr txBox="1"/>
          <p:nvPr/>
        </p:nvSpPr>
        <p:spPr>
          <a:xfrm>
            <a:off x="2247089" y="3249038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8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Reuniões do CoC - Pautas</a:t>
            </a:r>
            <a:endParaRPr/>
          </a:p>
        </p:txBody>
      </p:sp>
      <p:sp>
        <p:nvSpPr>
          <p:cNvPr id="246" name="Google Shape;246;p8"/>
          <p:cNvSpPr txBox="1"/>
          <p:nvPr>
            <p:ph idx="1" type="body"/>
          </p:nvPr>
        </p:nvSpPr>
        <p:spPr>
          <a:xfrm>
            <a:off x="680321" y="2130358"/>
            <a:ext cx="9613861" cy="48151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76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i="0" lang="pt-BR" u="none" strike="noStrike"/>
              <a:t>Primeira </a:t>
            </a:r>
            <a:r>
              <a:rPr b="1" lang="pt-BR"/>
              <a:t>P</a:t>
            </a:r>
            <a:r>
              <a:rPr b="1" i="0" lang="pt-BR" u="none" strike="noStrike"/>
              <a:t>arte – O Expediente</a:t>
            </a:r>
            <a:endParaRPr/>
          </a:p>
          <a:p>
            <a:pPr indent="-76200" lvl="0" marL="76200" marR="7620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b="0" i="0" lang="pt-BR" u="none" strike="noStrike"/>
              <a:t>Apreciação de Atas: submissão ao plenário para aprovação ou proposição de correção, alteração ou emenda ao texto </a:t>
            </a:r>
            <a:endParaRPr/>
          </a:p>
          <a:p>
            <a:pPr indent="-76200" lvl="0" marL="76200" marR="7620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b="0" i="0" lang="pt-BR" u="none" strike="noStrike"/>
              <a:t>Comunicações: espaço para divulgação de informes de interesse do Conselho ou da Instituição, sendo o primeiro momento reservado à Presidência e o segundo aos </a:t>
            </a:r>
            <a:r>
              <a:rPr lang="pt-BR"/>
              <a:t>membros</a:t>
            </a:r>
            <a:endParaRPr b="0" i="0" u="none" strike="noStrike"/>
          </a:p>
          <a:p>
            <a:pPr indent="0" lvl="0" marL="0" marR="7620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marR="7620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pt-BR"/>
              <a:t>Segunda Parte - </a:t>
            </a:r>
            <a:r>
              <a:rPr b="1" i="0" lang="pt-BR" u="none" strike="noStrike"/>
              <a:t>Ordem do Dia </a:t>
            </a:r>
            <a:endParaRPr/>
          </a:p>
          <a:p>
            <a:pPr indent="-228600" lvl="0" marL="228600" marR="76200" rtl="0" algn="just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pt-BR"/>
              <a:t>C</a:t>
            </a:r>
            <a:r>
              <a:rPr b="0" i="0" lang="pt-BR" u="none" strike="noStrike"/>
              <a:t>ompreende as matérias constantes da pauta da sessão que serão discutidas e votadas</a:t>
            </a:r>
            <a:endParaRPr b="0" i="0" sz="2000" u="none" strike="noStrike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9"/>
          <p:cNvSpPr txBox="1"/>
          <p:nvPr>
            <p:ph type="title"/>
          </p:nvPr>
        </p:nvSpPr>
        <p:spPr>
          <a:xfrm>
            <a:off x="135572" y="733772"/>
            <a:ext cx="9613861" cy="1080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rebuchet MS"/>
              <a:buNone/>
            </a:pPr>
            <a:r>
              <a:rPr lang="pt-BR"/>
              <a:t>Reuniões do CoC - Pautas</a:t>
            </a:r>
            <a:endParaRPr/>
          </a:p>
        </p:txBody>
      </p:sp>
      <p:sp>
        <p:nvSpPr>
          <p:cNvPr id="252" name="Google Shape;252;p9"/>
          <p:cNvSpPr txBox="1"/>
          <p:nvPr>
            <p:ph idx="1" type="body"/>
          </p:nvPr>
        </p:nvSpPr>
        <p:spPr>
          <a:xfrm>
            <a:off x="390809" y="1984443"/>
            <a:ext cx="9903373" cy="48735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6400">
                <a:latin typeface="Calibri"/>
                <a:ea typeface="Calibri"/>
                <a:cs typeface="Calibri"/>
                <a:sym typeface="Calibri"/>
              </a:rPr>
              <a:t>Conselho do Centro xxxxxxx</a:t>
            </a:r>
            <a:endParaRPr sz="6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6400">
                <a:latin typeface="Calibri"/>
                <a:ea typeface="Calibri"/>
                <a:cs typeface="Calibri"/>
                <a:sym typeface="Calibri"/>
              </a:rPr>
              <a:t>Pauta da 16ª Reunião Ordinária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6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5600">
                <a:latin typeface="Calibri"/>
                <a:ea typeface="Calibri"/>
                <a:cs typeface="Calibri"/>
                <a:sym typeface="Calibri"/>
              </a:rPr>
              <a:t>Data: 20 de fevereiro de 2025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5600">
                <a:latin typeface="Calibri"/>
                <a:ea typeface="Calibri"/>
                <a:cs typeface="Calibri"/>
                <a:sym typeface="Calibri"/>
              </a:rPr>
              <a:t>Horário: 14h30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5600">
                <a:latin typeface="Calibri"/>
                <a:ea typeface="Calibri"/>
                <a:cs typeface="Calibri"/>
                <a:sym typeface="Calibri"/>
              </a:rPr>
              <a:t>Local: Auditório do CCxx</a:t>
            </a:r>
            <a:endParaRPr sz="5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5600">
                <a:latin typeface="Calibri"/>
                <a:ea typeface="Calibri"/>
                <a:cs typeface="Calibri"/>
                <a:sym typeface="Calibri"/>
              </a:rPr>
              <a:t>Link da videochamada: </a:t>
            </a:r>
            <a:r>
              <a:rPr lang="pt-BR" sz="56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https://meet.google.com/jov-ehbs-xgs</a:t>
            </a:r>
            <a:endParaRPr sz="56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4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b="1" lang="pt-BR" sz="6400">
                <a:latin typeface="Calibri"/>
                <a:ea typeface="Calibri"/>
                <a:cs typeface="Calibri"/>
                <a:sym typeface="Calibri"/>
              </a:rPr>
              <a:t>1. Apreciação de Atas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6400">
                <a:latin typeface="Calibri"/>
                <a:ea typeface="Calibri"/>
                <a:cs typeface="Calibri"/>
                <a:sym typeface="Calibri"/>
              </a:rPr>
              <a:t>     Ata da 15ª Reunião Ordinária, realizada em 12 de dezembro de 2024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b="1" lang="pt-BR" sz="6400">
                <a:latin typeface="Calibri"/>
                <a:ea typeface="Calibri"/>
                <a:cs typeface="Calibri"/>
                <a:sym typeface="Calibri"/>
              </a:rPr>
              <a:t>2. Comunicações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6400">
                <a:latin typeface="Calibri"/>
                <a:ea typeface="Calibri"/>
                <a:cs typeface="Calibri"/>
                <a:sym typeface="Calibri"/>
              </a:rPr>
              <a:t>2.1 Comunicações da Presidência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6400">
                <a:latin typeface="Calibri"/>
                <a:ea typeface="Calibri"/>
                <a:cs typeface="Calibri"/>
                <a:sym typeface="Calibri"/>
              </a:rPr>
              <a:t>2.2 Comunicações dos membros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b="1" lang="pt-BR" sz="6400">
                <a:latin typeface="Calibri"/>
                <a:ea typeface="Calibri"/>
                <a:cs typeface="Calibri"/>
                <a:sym typeface="Calibri"/>
              </a:rPr>
              <a:t>3. Ordem do Dia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6400">
                <a:latin typeface="Calibri"/>
                <a:ea typeface="Calibri"/>
                <a:cs typeface="Calibri"/>
                <a:sym typeface="Calibri"/>
              </a:rPr>
              <a:t>3.1 Relatório de Atividades 2024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6400">
                <a:latin typeface="Calibri"/>
                <a:ea typeface="Calibri"/>
                <a:cs typeface="Calibri"/>
                <a:sym typeface="Calibri"/>
              </a:rPr>
              <a:t>3.2 Calendário de Reuniões Ordinárias 2025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pt-BR" sz="64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 sz="23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erlim">
  <a:themeElements>
    <a:clrScheme name="Berlin">
      <a:dk1>
        <a:srgbClr val="000000"/>
      </a:dk1>
      <a:lt1>
        <a:srgbClr val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2022-09-12T17:39:05Z</dcterms:created>
  <dc:creator>RICARDO MARTUCCI</dc:creator>
</cp:coreProperties>
</file>